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607" r:id="rId2"/>
    <p:sldId id="606" r:id="rId3"/>
    <p:sldId id="610" r:id="rId4"/>
    <p:sldId id="611" r:id="rId5"/>
    <p:sldId id="61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35"/>
  </p:normalViewPr>
  <p:slideViewPr>
    <p:cSldViewPr snapToGrid="0">
      <p:cViewPr varScale="1">
        <p:scale>
          <a:sx n="115" d="100"/>
          <a:sy n="115" d="100"/>
        </p:scale>
        <p:origin x="9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ty of Nottingham logo">
            <a:extLst>
              <a:ext uri="{FF2B5EF4-FFF2-40B4-BE49-F238E27FC236}">
                <a16:creationId xmlns:a16="http://schemas.microsoft.com/office/drawing/2014/main" id="{9D85A3C1-D82A-B562-D697-12A7A834D4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14586" cy="900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853EA-4853-ACD6-CC82-7D33A6FB25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450" y="1838960"/>
            <a:ext cx="9598564" cy="204072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en-GB" dirty="0"/>
              <a:t>The title of your presentation goes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30556-8831-6682-C9D7-CE486771B9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450" y="4244162"/>
            <a:ext cx="9598564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196E396-D43A-21AF-902E-40BD0AF6B4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5" name="Picture Placeholder 2" descr="Partner logo.&#10;">
            <a:extLst>
              <a:ext uri="{FF2B5EF4-FFF2-40B4-BE49-F238E27FC236}">
                <a16:creationId xmlns:a16="http://schemas.microsoft.com/office/drawing/2014/main" id="{A686251C-E48A-AA4A-6E4A-BC5C83A05A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1221126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utton_Boningt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view of the Sutton Bonington campus on a bright day">
            <a:extLst>
              <a:ext uri="{FF2B5EF4-FFF2-40B4-BE49-F238E27FC236}">
                <a16:creationId xmlns:a16="http://schemas.microsoft.com/office/drawing/2014/main" id="{7B4A215F-5265-E937-A182-3ADB3161F9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789"/>
            <a:ext cx="12192000" cy="68647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60E3A8-D46A-44E5-62CB-ED130CE69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789"/>
            <a:ext cx="7986252" cy="6858000"/>
          </a:xfrm>
          <a:prstGeom prst="rect">
            <a:avLst/>
          </a:prstGeom>
          <a:gradFill>
            <a:gsLst>
              <a:gs pos="62000">
                <a:srgbClr val="000000">
                  <a:alpha val="50000"/>
                </a:srgbClr>
              </a:gs>
              <a:gs pos="0">
                <a:srgbClr val="000000"/>
              </a:gs>
              <a:gs pos="93000">
                <a:srgbClr val="11273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niversity of Nottingham logo">
            <a:extLst>
              <a:ext uri="{FF2B5EF4-FFF2-40B4-BE49-F238E27FC236}">
                <a16:creationId xmlns:a16="http://schemas.microsoft.com/office/drawing/2014/main" id="{085511E6-A05D-133B-58DE-91F1088AC7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33EC02-81D9-2D0A-2981-160986CA1B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47A76-C945-91CB-5549-433224A0BA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8B52A8B-C3B3-C40B-83CE-26F42289F7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">
            <a:extLst>
              <a:ext uri="{FF2B5EF4-FFF2-40B4-BE49-F238E27FC236}">
                <a16:creationId xmlns:a16="http://schemas.microsoft.com/office/drawing/2014/main" id="{144CEBF8-B4F3-8B7D-FC0E-DEE8182A20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13949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Jubil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ew of the Jubilee campus with the buildings reflecting in the water.">
            <a:extLst>
              <a:ext uri="{FF2B5EF4-FFF2-40B4-BE49-F238E27FC236}">
                <a16:creationId xmlns:a16="http://schemas.microsoft.com/office/drawing/2014/main" id="{77FD8D84-1679-38C7-0289-DCCDBBF427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28E206-4F63-08F4-8670-D6D0CE43D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rgbClr val="000000">
                  <a:alpha val="50000"/>
                </a:srgbClr>
              </a:gs>
              <a:gs pos="0">
                <a:srgbClr val="000000"/>
              </a:gs>
              <a:gs pos="93000">
                <a:srgbClr val="11273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niversity of Nottingham logo">
            <a:extLst>
              <a:ext uri="{FF2B5EF4-FFF2-40B4-BE49-F238E27FC236}">
                <a16:creationId xmlns:a16="http://schemas.microsoft.com/office/drawing/2014/main" id="{085511E6-A05D-133B-58DE-91F1088AC7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33EC02-81D9-2D0A-2981-160986CA1B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47A76-C945-91CB-5549-433224A0BA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8B52A8B-C3B3-C40B-83CE-26F42289F7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">
            <a:extLst>
              <a:ext uri="{FF2B5EF4-FFF2-40B4-BE49-F238E27FC236}">
                <a16:creationId xmlns:a16="http://schemas.microsoft.com/office/drawing/2014/main" id="{144CEBF8-B4F3-8B7D-FC0E-DEE8182A20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791237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ustain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ky with the GSK Building, Jubilee Campus. This represents sustainability.">
            <a:extLst>
              <a:ext uri="{FF2B5EF4-FFF2-40B4-BE49-F238E27FC236}">
                <a16:creationId xmlns:a16="http://schemas.microsoft.com/office/drawing/2014/main" id="{8E0A4445-18E5-C130-2732-8D1767178C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4" name="Group 3" descr="University of Nottingham logo">
            <a:extLst>
              <a:ext uri="{FF2B5EF4-FFF2-40B4-BE49-F238E27FC236}">
                <a16:creationId xmlns:a16="http://schemas.microsoft.com/office/drawing/2014/main" id="{B3F55132-FFB5-5664-C457-AAEEBC1C9461}"/>
              </a:ext>
            </a:extLst>
          </p:cNvPr>
          <p:cNvGrpSpPr/>
          <p:nvPr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6" name="Picture 5" descr="University of Nottingham logo">
              <a:extLst>
                <a:ext uri="{FF2B5EF4-FFF2-40B4-BE49-F238E27FC236}">
                  <a16:creationId xmlns:a16="http://schemas.microsoft.com/office/drawing/2014/main" id="{B6936C8D-5139-3496-BA36-DA3B9A8D40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E56D2AD0-5B66-68D3-EC24-8D74D025FE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933EC02-81D9-2D0A-2981-160986CA1B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450" y="1526601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47A76-C945-91CB-5549-433224A0BA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450" y="3474734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8B52A8B-C3B3-C40B-83CE-26F42289F7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372" y="4594902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">
            <a:extLst>
              <a:ext uri="{FF2B5EF4-FFF2-40B4-BE49-F238E27FC236}">
                <a16:creationId xmlns:a16="http://schemas.microsoft.com/office/drawing/2014/main" id="{144CEBF8-B4F3-8B7D-FC0E-DEE8182A20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445520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research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lose up image of a solder iron and circuit board representing research and the university">
            <a:extLst>
              <a:ext uri="{FF2B5EF4-FFF2-40B4-BE49-F238E27FC236}">
                <a16:creationId xmlns:a16="http://schemas.microsoft.com/office/drawing/2014/main" id="{B2FCE108-38BB-55A0-EDF7-8C89407783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88DF4C-B16B-F94B-4B24-CA9F60B9B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rgbClr val="000000">
                  <a:alpha val="50000"/>
                </a:srgbClr>
              </a:gs>
              <a:gs pos="0">
                <a:srgbClr val="000000"/>
              </a:gs>
              <a:gs pos="93000">
                <a:srgbClr val="11273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niversity of Nottingham logo">
            <a:extLst>
              <a:ext uri="{FF2B5EF4-FFF2-40B4-BE49-F238E27FC236}">
                <a16:creationId xmlns:a16="http://schemas.microsoft.com/office/drawing/2014/main" id="{B6936C8D-5139-3496-BA36-DA3B9A8D40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1954F94-8460-0421-7AB1-DA51CF9FF5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5D9DFDB-5A7C-D207-F19E-20F14279B0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0E116F-B78E-E6CF-85BA-9F027A61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9" name="Picture Placeholder 2" descr="Partner logo.">
            <a:extLst>
              <a:ext uri="{FF2B5EF4-FFF2-40B4-BE49-F238E27FC236}">
                <a16:creationId xmlns:a16="http://schemas.microsoft.com/office/drawing/2014/main" id="{8B1269C2-F17F-E221-0E5A-FBA04F2F11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3185089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research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image of a Petri dish representing research at the university.">
            <a:extLst>
              <a:ext uri="{FF2B5EF4-FFF2-40B4-BE49-F238E27FC236}">
                <a16:creationId xmlns:a16="http://schemas.microsoft.com/office/drawing/2014/main" id="{960DD3FF-75B1-18A9-9303-69E04FC310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6850A0-B8B9-FF66-3068-158E81F69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68000">
                <a:schemeClr val="bg1">
                  <a:alpha val="77000"/>
                </a:schemeClr>
              </a:gs>
              <a:gs pos="0">
                <a:schemeClr val="bg1">
                  <a:alpha val="90000"/>
                </a:schemeClr>
              </a:gs>
              <a:gs pos="93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 descr="University of Nottingham logo">
            <a:extLst>
              <a:ext uri="{FF2B5EF4-FFF2-40B4-BE49-F238E27FC236}">
                <a16:creationId xmlns:a16="http://schemas.microsoft.com/office/drawing/2014/main" id="{FE1D6E92-5290-1C2E-0615-02172335E21D}"/>
              </a:ext>
            </a:extLst>
          </p:cNvPr>
          <p:cNvGrpSpPr/>
          <p:nvPr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4" name="Picture 3" descr="University of Nottingham logo">
              <a:extLst>
                <a:ext uri="{FF2B5EF4-FFF2-40B4-BE49-F238E27FC236}">
                  <a16:creationId xmlns:a16="http://schemas.microsoft.com/office/drawing/2014/main" id="{5E91A821-D390-B9E9-1E6B-240DC4A25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3751951F-6AEC-26B3-51D3-81A4705EA8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51C3934D-A361-752E-306D-CABE6FAC90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E713FE3-C318-030C-E350-B79800091D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4A1B2BA-B0FF-65C8-752C-032EA5940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1" name="Picture Placeholder 2" descr="Partner logo.">
            <a:extLst>
              <a:ext uri="{FF2B5EF4-FFF2-40B4-BE49-F238E27FC236}">
                <a16:creationId xmlns:a16="http://schemas.microsoft.com/office/drawing/2014/main" id="{E868E9B4-6EE2-4451-F95E-40AABDC86B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1105153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knowledge_exch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students with a lecturer in a classroom">
            <a:extLst>
              <a:ext uri="{FF2B5EF4-FFF2-40B4-BE49-F238E27FC236}">
                <a16:creationId xmlns:a16="http://schemas.microsoft.com/office/drawing/2014/main" id="{ACBFB2E8-6E89-BBAA-618E-AEFB630042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9D4243-D09B-4010-00ED-52DEA9510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chemeClr val="bg1">
                  <a:alpha val="60000"/>
                </a:schemeClr>
              </a:gs>
              <a:gs pos="0">
                <a:schemeClr val="bg1">
                  <a:alpha val="76000"/>
                </a:schemeClr>
              </a:gs>
              <a:gs pos="93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 descr="University of Nottingham logo">
            <a:extLst>
              <a:ext uri="{FF2B5EF4-FFF2-40B4-BE49-F238E27FC236}">
                <a16:creationId xmlns:a16="http://schemas.microsoft.com/office/drawing/2014/main" id="{99F41044-EE70-E9F2-8436-AFD161FB20CE}"/>
              </a:ext>
            </a:extLst>
          </p:cNvPr>
          <p:cNvGrpSpPr/>
          <p:nvPr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4" name="Picture 3" descr="University of Nottingham logo">
              <a:extLst>
                <a:ext uri="{FF2B5EF4-FFF2-40B4-BE49-F238E27FC236}">
                  <a16:creationId xmlns:a16="http://schemas.microsoft.com/office/drawing/2014/main" id="{5E91A821-D390-B9E9-1E6B-240DC4A25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DD42F20C-5448-89E8-1BAC-6774371348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739940D-65C5-FB7F-9FCE-1C2E3D92DC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6A391B4-D1A3-07B0-2040-B1E4DD0E15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E723E9-5220-358B-4CE9-424926AAE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">
            <a:extLst>
              <a:ext uri="{FF2B5EF4-FFF2-40B4-BE49-F238E27FC236}">
                <a16:creationId xmlns:a16="http://schemas.microsoft.com/office/drawing/2014/main" id="{DAD97A24-4AE6-1670-120F-0B2EA99521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423572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faculty_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udent indoor looking at printed posters to represent the arts faculty at the university">
            <a:extLst>
              <a:ext uri="{FF2B5EF4-FFF2-40B4-BE49-F238E27FC236}">
                <a16:creationId xmlns:a16="http://schemas.microsoft.com/office/drawing/2014/main" id="{9C68E323-7A9A-640F-9BA6-836C099A90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BABB96-EBB8-3E88-4702-73479B334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rgbClr val="000000">
                  <a:alpha val="50000"/>
                </a:srgbClr>
              </a:gs>
              <a:gs pos="0">
                <a:srgbClr val="000000"/>
              </a:gs>
              <a:gs pos="93000">
                <a:srgbClr val="11273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iversity of Nottingham logo">
            <a:extLst>
              <a:ext uri="{FF2B5EF4-FFF2-40B4-BE49-F238E27FC236}">
                <a16:creationId xmlns:a16="http://schemas.microsoft.com/office/drawing/2014/main" id="{14686114-02E6-D92C-A5FC-B12555FEF7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39940D-65C5-FB7F-9FCE-1C2E3D92DC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6A391B4-D1A3-07B0-2040-B1E4DD0E15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E723E9-5220-358B-4CE9-424926AAE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">
            <a:extLst>
              <a:ext uri="{FF2B5EF4-FFF2-40B4-BE49-F238E27FC236}">
                <a16:creationId xmlns:a16="http://schemas.microsoft.com/office/drawing/2014/main" id="{DAD97A24-4AE6-1670-120F-0B2EA99521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1388807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faculty_social_sc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tudent sitting in a library reading a book to represent social sciences faculty">
            <a:extLst>
              <a:ext uri="{FF2B5EF4-FFF2-40B4-BE49-F238E27FC236}">
                <a16:creationId xmlns:a16="http://schemas.microsoft.com/office/drawing/2014/main" id="{B565E0CA-EE73-59A5-7B15-8184F1AF3A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32" y="0"/>
            <a:ext cx="1219703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8267CD-D760-80CB-6ECD-FEC9C2891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chemeClr val="bg1">
                  <a:alpha val="60000"/>
                </a:schemeClr>
              </a:gs>
              <a:gs pos="0">
                <a:schemeClr val="bg1"/>
              </a:gs>
              <a:gs pos="93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 descr="The University of Nottingham logo.">
            <a:extLst>
              <a:ext uri="{FF2B5EF4-FFF2-40B4-BE49-F238E27FC236}">
                <a16:creationId xmlns:a16="http://schemas.microsoft.com/office/drawing/2014/main" id="{F5B6BDB7-93E8-A9D5-A974-108B82ACE397}"/>
              </a:ext>
            </a:extLst>
          </p:cNvPr>
          <p:cNvGrpSpPr/>
          <p:nvPr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4" name="Picture 3" descr="University of Nottingham logo">
              <a:extLst>
                <a:ext uri="{FF2B5EF4-FFF2-40B4-BE49-F238E27FC236}">
                  <a16:creationId xmlns:a16="http://schemas.microsoft.com/office/drawing/2014/main" id="{5E91A821-D390-B9E9-1E6B-240DC4A25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DD42F20C-5448-89E8-1BAC-6774371348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739940D-65C5-FB7F-9FCE-1C2E3D92DC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6A391B4-D1A3-07B0-2040-B1E4DD0E15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E723E9-5220-358B-4CE9-424926AAE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">
            <a:extLst>
              <a:ext uri="{FF2B5EF4-FFF2-40B4-BE49-F238E27FC236}">
                <a16:creationId xmlns:a16="http://schemas.microsoft.com/office/drawing/2014/main" id="{DAD97A24-4AE6-1670-120F-0B2EA99521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199217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faculty_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person wearing goggles while operating machinery to represent the engineering faculty">
            <a:extLst>
              <a:ext uri="{FF2B5EF4-FFF2-40B4-BE49-F238E27FC236}">
                <a16:creationId xmlns:a16="http://schemas.microsoft.com/office/drawing/2014/main" id="{937042E3-1F94-D876-D855-C0086C1E1D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C677D0-4A7D-B2D4-5884-B7CA0698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52000">
                <a:schemeClr val="bg1">
                  <a:alpha val="60000"/>
                </a:schemeClr>
              </a:gs>
              <a:gs pos="0">
                <a:schemeClr val="bg1"/>
              </a:gs>
              <a:gs pos="77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 descr="University of Nottingham logo">
            <a:extLst>
              <a:ext uri="{FF2B5EF4-FFF2-40B4-BE49-F238E27FC236}">
                <a16:creationId xmlns:a16="http://schemas.microsoft.com/office/drawing/2014/main" id="{183F7270-4379-F8B2-5D8E-518A76505B08}"/>
              </a:ext>
            </a:extLst>
          </p:cNvPr>
          <p:cNvGrpSpPr/>
          <p:nvPr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4" name="Picture 3" descr="University of Nottingham logo">
              <a:extLst>
                <a:ext uri="{FF2B5EF4-FFF2-40B4-BE49-F238E27FC236}">
                  <a16:creationId xmlns:a16="http://schemas.microsoft.com/office/drawing/2014/main" id="{5E91A821-D390-B9E9-1E6B-240DC4A25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&#10;">
              <a:extLst>
                <a:ext uri="{FF2B5EF4-FFF2-40B4-BE49-F238E27FC236}">
                  <a16:creationId xmlns:a16="http://schemas.microsoft.com/office/drawing/2014/main" id="{DD42F20C-5448-89E8-1BAC-6774371348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739940D-65C5-FB7F-9FCE-1C2E3D92DC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6A391B4-D1A3-07B0-2040-B1E4DD0E15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E723E9-5220-358B-4CE9-424926AAE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">
            <a:extLst>
              <a:ext uri="{FF2B5EF4-FFF2-40B4-BE49-F238E27FC236}">
                <a16:creationId xmlns:a16="http://schemas.microsoft.com/office/drawing/2014/main" id="{DAD97A24-4AE6-1670-120F-0B2EA99521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09466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blue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ty of Nottingham logo">
            <a:extLst>
              <a:ext uri="{FF2B5EF4-FFF2-40B4-BE49-F238E27FC236}">
                <a16:creationId xmlns:a16="http://schemas.microsoft.com/office/drawing/2014/main" id="{F1EA9D3F-EDF8-DEC2-BF2D-AE3CF2580B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22ABA4-3700-BF47-C5C3-AD2A7C00FB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528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presentation </a:t>
            </a:r>
            <a:br>
              <a:rPr lang="en-GB" dirty="0"/>
            </a:br>
            <a:r>
              <a:rPr lang="en-GB" dirty="0"/>
              <a:t>or section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91764B8-A98D-B024-D18E-427B6AC849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28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93E08E4-1BF9-8CA3-4C65-FF7B43AB22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989" y="5229240"/>
            <a:ext cx="4225925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0" name="Picture Placeholder 2" descr="Partner logo.">
            <a:extLst>
              <a:ext uri="{FF2B5EF4-FFF2-40B4-BE49-F238E27FC236}">
                <a16:creationId xmlns:a16="http://schemas.microsoft.com/office/drawing/2014/main" id="{320CE6D5-BD3C-E1D9-4759-3B4EA6BE4B3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57363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95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iversity of Nottingham logo">
            <a:extLst>
              <a:ext uri="{FF2B5EF4-FFF2-40B4-BE49-F238E27FC236}">
                <a16:creationId xmlns:a16="http://schemas.microsoft.com/office/drawing/2014/main" id="{15DABD73-1F59-7DE4-286D-42E72C4D32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853EA-4853-ACD6-CC82-7D33A6FB25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450" y="2258844"/>
            <a:ext cx="9598564" cy="162083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of your presentation goes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30556-8831-6682-C9D7-CE486771B9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450" y="4244162"/>
            <a:ext cx="9598564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1077D18-4A41-F2FC-BDBD-1952BE2667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4" name="Picture Placeholder 2" descr="Partner logo.">
            <a:extLst>
              <a:ext uri="{FF2B5EF4-FFF2-40B4-BE49-F238E27FC236}">
                <a16:creationId xmlns:a16="http://schemas.microsoft.com/office/drawing/2014/main" id="{CBC67323-FEAE-C279-D467-27C99A9CED1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3447941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blue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ty of Nottingham logo">
            <a:extLst>
              <a:ext uri="{FF2B5EF4-FFF2-40B4-BE49-F238E27FC236}">
                <a16:creationId xmlns:a16="http://schemas.microsoft.com/office/drawing/2014/main" id="{F1EA9D3F-EDF8-DEC2-BF2D-AE3CF2580B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D2D73A5-D9F3-41EE-E7DB-D68266D900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528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presentation </a:t>
            </a:r>
            <a:br>
              <a:rPr lang="en-GB" dirty="0"/>
            </a:br>
            <a:r>
              <a:rPr lang="en-GB" dirty="0"/>
              <a:t>or section goes here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54708EE-9DCC-D954-B2AB-46FED4C0EA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28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033AEE-5A46-6AD6-1141-0D13DA32B8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989" y="5229240"/>
            <a:ext cx="4225925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1" name="Picture Placeholder 2" descr="Partner logo.">
            <a:extLst>
              <a:ext uri="{FF2B5EF4-FFF2-40B4-BE49-F238E27FC236}">
                <a16:creationId xmlns:a16="http://schemas.microsoft.com/office/drawing/2014/main" id="{236E9D49-337F-82A4-1332-A4CD0B82E4C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57363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blue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ty of Nottingham logo">
            <a:extLst>
              <a:ext uri="{FF2B5EF4-FFF2-40B4-BE49-F238E27FC236}">
                <a16:creationId xmlns:a16="http://schemas.microsoft.com/office/drawing/2014/main" id="{F1EA9D3F-EDF8-DEC2-BF2D-AE3CF2580B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4F4275-3E4F-D80E-F9C8-47C67E6181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528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presentation </a:t>
            </a:r>
            <a:br>
              <a:rPr lang="en-GB" dirty="0"/>
            </a:br>
            <a:r>
              <a:rPr lang="en-GB" dirty="0"/>
              <a:t>or section goes here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1D309B2-0B3C-7544-CF55-A9DA0836EA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28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53F9965-8A47-94FA-C04E-A27D2EA8DD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989" y="5229240"/>
            <a:ext cx="4225925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1" name="Picture Placeholder 2" descr="Partner logo.">
            <a:extLst>
              <a:ext uri="{FF2B5EF4-FFF2-40B4-BE49-F238E27FC236}">
                <a16:creationId xmlns:a16="http://schemas.microsoft.com/office/drawing/2014/main" id="{17790C14-E84E-D22B-241E-70A189E4A8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57363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54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blue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ty of Nottingham logo">
            <a:extLst>
              <a:ext uri="{FF2B5EF4-FFF2-40B4-BE49-F238E27FC236}">
                <a16:creationId xmlns:a16="http://schemas.microsoft.com/office/drawing/2014/main" id="{F1EA9D3F-EDF8-DEC2-BF2D-AE3CF2580B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98903FF-2ED4-C86B-64A8-AC2ED1D199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528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presentation </a:t>
            </a:r>
            <a:br>
              <a:rPr lang="en-GB" dirty="0"/>
            </a:br>
            <a:r>
              <a:rPr lang="en-GB" dirty="0"/>
              <a:t>or section goes here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65196FB-C293-6637-2C20-F6F5A3B3F2F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28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EF38FB-2DE7-E0FC-2BEF-2C1C30101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989" y="5229240"/>
            <a:ext cx="4225925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1" name="Picture Placeholder 2" descr="Partner logo.">
            <a:extLst>
              <a:ext uri="{FF2B5EF4-FFF2-40B4-BE49-F238E27FC236}">
                <a16:creationId xmlns:a16="http://schemas.microsoft.com/office/drawing/2014/main" id="{D29B8919-ECAB-740A-54B2-F6ADBF999E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57363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18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blue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versity of Nottingham castle icon">
            <a:extLst>
              <a:ext uri="{FF2B5EF4-FFF2-40B4-BE49-F238E27FC236}">
                <a16:creationId xmlns:a16="http://schemas.microsoft.com/office/drawing/2014/main" id="{ABE46430-C869-FB5B-1543-5658FF4DB2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22ABA4-3700-BF47-C5C3-AD2A7C00FB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7089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91764B8-A98D-B024-D18E-427B6AC849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7089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13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blue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iversity of Nottingham castle icon">
            <a:extLst>
              <a:ext uri="{FF2B5EF4-FFF2-40B4-BE49-F238E27FC236}">
                <a16:creationId xmlns:a16="http://schemas.microsoft.com/office/drawing/2014/main" id="{0F4B7E7B-C184-0FD6-967A-1495A016AA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167CB6-25ED-5142-E060-0D1155D6892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7089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D93F1-6799-698D-3691-2B55FC98EC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7089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blue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iversity of Nottingham castle icon">
            <a:extLst>
              <a:ext uri="{FF2B5EF4-FFF2-40B4-BE49-F238E27FC236}">
                <a16:creationId xmlns:a16="http://schemas.microsoft.com/office/drawing/2014/main" id="{4674787E-5F7F-8AEF-E91C-2886513254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12E4A-B2A7-E044-D5F9-97AD9A7D5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7089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034DB-22D0-BF2A-EC1A-44865177D6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7089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9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blue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iversity of Nottingham castle icon">
            <a:extLst>
              <a:ext uri="{FF2B5EF4-FFF2-40B4-BE49-F238E27FC236}">
                <a16:creationId xmlns:a16="http://schemas.microsoft.com/office/drawing/2014/main" id="{EE74AC68-18AF-B6C5-ADFC-35E4DB4B92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1B7C56-46BC-877A-A8BB-101B90BFD2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7089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F8BB8-6D58-2478-03AA-191002128E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7089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04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D73FB3-9B19-99C1-3D3B-5F99A94D0E99}"/>
              </a:ext>
            </a:extLst>
          </p:cNvPr>
          <p:cNvSpPr/>
          <p:nvPr/>
        </p:nvSpPr>
        <p:spPr>
          <a:xfrm>
            <a:off x="-1315704" y="900000"/>
            <a:ext cx="1284984" cy="719250"/>
          </a:xfrm>
          <a:prstGeom prst="rect">
            <a:avLst/>
          </a:prstGeom>
          <a:solidFill>
            <a:srgbClr val="92D4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2FC18C2-35C0-6A2D-7CC1-B9CB79EDB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0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1" y="1358900"/>
            <a:ext cx="11341100" cy="486092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275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9FCC3B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FBF756-7938-DF8A-6396-399256C9906D}"/>
              </a:ext>
            </a:extLst>
          </p:cNvPr>
          <p:cNvSpPr/>
          <p:nvPr/>
        </p:nvSpPr>
        <p:spPr>
          <a:xfrm>
            <a:off x="-1315704" y="9000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7C0ADF4-0D4B-B1BD-FF64-E8E537692D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0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F1BA355-872A-DEBD-83F0-DEB26F4073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3472" y="1358900"/>
            <a:ext cx="11333076" cy="4503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2158669"/>
            <a:ext cx="11341100" cy="37779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95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9FCC3B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9B2B3E-7582-7286-13C3-D6FB10512B05}"/>
              </a:ext>
            </a:extLst>
          </p:cNvPr>
          <p:cNvSpPr/>
          <p:nvPr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7E7DBA9-86CE-B2F4-C934-CC6EEA02C1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2708904"/>
            <a:ext cx="5219518" cy="3510921"/>
          </a:xfrm>
          <a:prstGeom prst="rect">
            <a:avLst/>
          </a:prstGeom>
        </p:spPr>
        <p:txBody>
          <a:bodyPr bIns="0"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458788"/>
            <a:ext cx="5211794" cy="5761037"/>
          </a:xfrm>
          <a:prstGeom prst="rect">
            <a:avLst/>
          </a:prstGeom>
        </p:spPr>
        <p:txBody>
          <a:bodyPr bIns="0"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1B6B00A-DA58-B7AA-2824-078C084AE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682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research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VR headset and holding their hands up to represent research at the university">
            <a:extLst>
              <a:ext uri="{FF2B5EF4-FFF2-40B4-BE49-F238E27FC236}">
                <a16:creationId xmlns:a16="http://schemas.microsoft.com/office/drawing/2014/main" id="{88BA64FE-DCFE-E987-F49F-BD6E89D41E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93D777-56E9-B4C4-902D-3069A7237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rgbClr val="000000">
                  <a:alpha val="50000"/>
                </a:srgbClr>
              </a:gs>
              <a:gs pos="0">
                <a:srgbClr val="000000">
                  <a:alpha val="98824"/>
                </a:srgbClr>
              </a:gs>
              <a:gs pos="93000">
                <a:srgbClr val="10263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niversity of Nottingham logo">
            <a:extLst>
              <a:ext uri="{FF2B5EF4-FFF2-40B4-BE49-F238E27FC236}">
                <a16:creationId xmlns:a16="http://schemas.microsoft.com/office/drawing/2014/main" id="{B6936C8D-5139-3496-BA36-DA3B9A8D40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46D8DE2-D7AF-CBE9-C1E8-EFF240B064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F683EFB-0B47-EE2D-87FD-BFB068E2BC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233DC0-9F51-CF33-DAEF-5730C67424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3" name="Picture Placeholder 2" descr="Partner logo.">
            <a:extLst>
              <a:ext uri="{FF2B5EF4-FFF2-40B4-BE49-F238E27FC236}">
                <a16:creationId xmlns:a16="http://schemas.microsoft.com/office/drawing/2014/main" id="{AB9F89D2-B938-55F7-2390-59CE40180F8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521389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half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81FBF-FF29-7EEB-B956-87316803BB80}"/>
              </a:ext>
            </a:extLst>
          </p:cNvPr>
          <p:cNvSpPr/>
          <p:nvPr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34CF4F-FADD-27CF-D87D-D9D07A4A13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87C9B7B-EA93-3AB0-06E0-7F98E483636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3473" y="2707856"/>
            <a:ext cx="5211677" cy="4503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 goes here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DEDEE7F-F97B-7B97-02BF-AF74423C78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3519012"/>
            <a:ext cx="5211677" cy="2700813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458788"/>
            <a:ext cx="5211794" cy="5761037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CB23B47-37ED-75C0-0F34-9D3C03F79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52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half_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1358900"/>
            <a:ext cx="6096000" cy="54991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74E01E-D3F9-8614-6E3C-62268CBD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1358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iversity of Nottingham castle icon">
            <a:extLst>
              <a:ext uri="{FF2B5EF4-FFF2-40B4-BE49-F238E27FC236}">
                <a16:creationId xmlns:a16="http://schemas.microsoft.com/office/drawing/2014/main" id="{D7395279-FD9F-F3B7-B55E-F407BE7B3E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91BDDD1-ABB8-5513-0EBE-12EB29040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5386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1817688"/>
            <a:ext cx="5219518" cy="4402138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1812413"/>
            <a:ext cx="5211794" cy="440741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1B6B00A-DA58-B7AA-2824-078C084AE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609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half_header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1358900"/>
            <a:ext cx="6096000" cy="54991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74E01E-D3F9-8614-6E3C-62268CBD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1358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iversity of Nottingham castle icon">
            <a:extLst>
              <a:ext uri="{FF2B5EF4-FFF2-40B4-BE49-F238E27FC236}">
                <a16:creationId xmlns:a16="http://schemas.microsoft.com/office/drawing/2014/main" id="{D7395279-FD9F-F3B7-B55E-F407BE7B3E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91BDDD1-ABB8-5513-0EBE-12EB29040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5386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6A886-E557-330B-11EE-42F5D3EE412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33473" y="1812413"/>
            <a:ext cx="5211677" cy="4503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 goes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079674-2601-E1DB-B666-2D0B774D04F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3473" y="2623569"/>
            <a:ext cx="5211677" cy="3596255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1812413"/>
            <a:ext cx="5211794" cy="440741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1B6B00A-DA58-B7AA-2824-078C084AE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36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3C1180-494D-3A45-3D53-7113F7295561}"/>
              </a:ext>
            </a:extLst>
          </p:cNvPr>
          <p:cNvSpPr/>
          <p:nvPr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CDDB14-B4F8-AF81-C172-8590ED48C9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7192876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E2F637-A3FE-B82F-49CB-F653C711B9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2" y="2708904"/>
            <a:ext cx="7192877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75613" y="0"/>
            <a:ext cx="4116387" cy="68580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6463" y="458788"/>
            <a:ext cx="3240087" cy="5761037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75EE26C-6F7A-8BE8-0244-7469236EB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094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4">
          <p15:clr>
            <a:srgbClr val="FBAE40"/>
          </p15:clr>
        </p15:guide>
        <p15:guide id="2" pos="5087">
          <p15:clr>
            <a:srgbClr val="FBAE40"/>
          </p15:clr>
        </p15:guide>
        <p15:guide id="3" pos="5371">
          <p15:clr>
            <a:srgbClr val="FBAE40"/>
          </p15:clr>
        </p15:guide>
        <p15:guide id="4" orient="horz" pos="1865">
          <p15:clr>
            <a:srgbClr val="9FCC3B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third_N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3C1180-494D-3A45-3D53-7113F7295561}"/>
              </a:ext>
            </a:extLst>
          </p:cNvPr>
          <p:cNvSpPr/>
          <p:nvPr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CDDB14-B4F8-AF81-C172-8590ED48C9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7192876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E2F637-A3FE-B82F-49CB-F653C711B9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2" y="2708904"/>
            <a:ext cx="7192877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75613" y="0"/>
            <a:ext cx="4116387" cy="6858000"/>
          </a:xfrm>
          <a:prstGeom prst="rect">
            <a:avLst/>
          </a:prstGeom>
          <a:solidFill>
            <a:srgbClr val="112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6463" y="458788"/>
            <a:ext cx="3240087" cy="5761037"/>
          </a:xfrm>
          <a:prstGeom prst="rect">
            <a:avLst/>
          </a:prstGeom>
        </p:spPr>
        <p:txBody>
          <a:bodyPr bIns="0"/>
          <a:lstStyle>
            <a:lvl1pPr>
              <a:defRPr>
                <a:solidFill>
                  <a:srgbClr val="FAF6E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75EE26C-6F7A-8BE8-0244-7469236EB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066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4">
          <p15:clr>
            <a:srgbClr val="FBAE40"/>
          </p15:clr>
        </p15:guide>
        <p15:guide id="2" pos="5087">
          <p15:clr>
            <a:srgbClr val="FBAE40"/>
          </p15:clr>
        </p15:guide>
        <p15:guide id="3" pos="5371">
          <p15:clr>
            <a:srgbClr val="FBAE40"/>
          </p15:clr>
        </p15:guide>
        <p15:guide id="4" orient="horz" pos="1865">
          <p15:clr>
            <a:srgbClr val="9FCC3B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third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BBED16-29E0-32E0-53EF-E6BDB0D777AB}"/>
              </a:ext>
            </a:extLst>
          </p:cNvPr>
          <p:cNvSpPr/>
          <p:nvPr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E7D4E18-50DC-7E45-B2D8-00BB10340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7192876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E56A981-CD9B-8BA7-562F-FBFBA872256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3473" y="2708904"/>
            <a:ext cx="7192877" cy="4503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 goes here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55CA27-D589-3763-3734-33D5177284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3520060"/>
            <a:ext cx="7192877" cy="2699765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75613" y="0"/>
            <a:ext cx="4116387" cy="68580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6463" y="458788"/>
            <a:ext cx="3240087" cy="5761037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46B96E7-E547-78AA-C543-83A207229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285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4">
          <p15:clr>
            <a:srgbClr val="FBAE40"/>
          </p15:clr>
        </p15:guide>
        <p15:guide id="2" pos="5087">
          <p15:clr>
            <a:srgbClr val="FBAE40"/>
          </p15:clr>
        </p15:guide>
        <p15:guide id="3" pos="5371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third_subtitle_N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BBED16-29E0-32E0-53EF-E6BDB0D777AB}"/>
              </a:ext>
            </a:extLst>
          </p:cNvPr>
          <p:cNvSpPr/>
          <p:nvPr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E7D4E18-50DC-7E45-B2D8-00BB10340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7192876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E56A981-CD9B-8BA7-562F-FBFBA872256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3473" y="2708904"/>
            <a:ext cx="7192877" cy="4503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 goes here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55CA27-D589-3763-3734-33D5177284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3520060"/>
            <a:ext cx="7192877" cy="2699765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75613" y="0"/>
            <a:ext cx="4116387" cy="6858000"/>
          </a:xfrm>
          <a:prstGeom prst="rect">
            <a:avLst/>
          </a:prstGeom>
          <a:solidFill>
            <a:srgbClr val="112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6463" y="440315"/>
            <a:ext cx="3240087" cy="5761037"/>
          </a:xfrm>
          <a:prstGeom prst="rect">
            <a:avLst/>
          </a:prstGeom>
        </p:spPr>
        <p:txBody>
          <a:bodyPr bIns="0"/>
          <a:lstStyle>
            <a:lvl1pPr>
              <a:defRPr>
                <a:solidFill>
                  <a:srgbClr val="FAF6E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46B96E7-E547-78AA-C543-83A207229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263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4">
          <p15:clr>
            <a:srgbClr val="FBAE40"/>
          </p15:clr>
        </p15:guide>
        <p15:guide id="2" pos="5087">
          <p15:clr>
            <a:srgbClr val="FBAE40"/>
          </p15:clr>
        </p15:guide>
        <p15:guide id="3" pos="5371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_colum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5AA1B0-C99D-5E34-36D6-FAE430BD2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5386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355204-F707-A2D7-9431-4397130C1DC7}"/>
              </a:ext>
            </a:extLst>
          </p:cNvPr>
          <p:cNvSpPr txBox="1"/>
          <p:nvPr/>
        </p:nvSpPr>
        <p:spPr>
          <a:xfrm>
            <a:off x="343005" y="1593063"/>
            <a:ext cx="14483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8000" b="1" dirty="0">
                <a:solidFill>
                  <a:srgbClr val="009BC1"/>
                </a:solidFill>
              </a:rPr>
              <a:t>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451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B91C6-3DB9-F614-38EC-2285A437201C}"/>
              </a:ext>
            </a:extLst>
          </p:cNvPr>
          <p:cNvSpPr txBox="1"/>
          <p:nvPr/>
        </p:nvSpPr>
        <p:spPr>
          <a:xfrm>
            <a:off x="4294951" y="1593063"/>
            <a:ext cx="14483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8000" b="1" dirty="0">
                <a:solidFill>
                  <a:srgbClr val="009BC1"/>
                </a:solidFill>
              </a:rPr>
              <a:t>02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178B68-4973-59C0-D306-617FE8FC88C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385772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C90D3A-884C-1A78-8C9D-522CF00F72B3}"/>
              </a:ext>
            </a:extLst>
          </p:cNvPr>
          <p:cNvSpPr txBox="1"/>
          <p:nvPr/>
        </p:nvSpPr>
        <p:spPr>
          <a:xfrm>
            <a:off x="8246897" y="1572882"/>
            <a:ext cx="14483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8000" b="1" dirty="0">
                <a:solidFill>
                  <a:srgbClr val="009BC1"/>
                </a:solidFill>
              </a:rPr>
              <a:t>03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88ED98-95EA-FDDD-D6DB-6552BA7D87B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346300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3801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_column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A62D1B7-1580-A1C2-197B-0F085CE1F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5386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1A70D-F4F8-FBC6-92C6-09996629C5F8}"/>
              </a:ext>
            </a:extLst>
          </p:cNvPr>
          <p:cNvSpPr txBox="1"/>
          <p:nvPr/>
        </p:nvSpPr>
        <p:spPr>
          <a:xfrm>
            <a:off x="343005" y="1593063"/>
            <a:ext cx="14483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8000" b="1" dirty="0">
                <a:solidFill>
                  <a:srgbClr val="009BC1"/>
                </a:solidFill>
              </a:rPr>
              <a:t>04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451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8888D-3FC8-5D56-A009-4CF75EA4CDC4}"/>
              </a:ext>
            </a:extLst>
          </p:cNvPr>
          <p:cNvSpPr txBox="1"/>
          <p:nvPr/>
        </p:nvSpPr>
        <p:spPr>
          <a:xfrm>
            <a:off x="4294951" y="1593063"/>
            <a:ext cx="14483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8000" b="1" dirty="0">
                <a:solidFill>
                  <a:srgbClr val="009BC1"/>
                </a:solidFill>
              </a:rPr>
              <a:t>05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178B68-4973-59C0-D306-617FE8FC88C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385772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B0D2A-C2E3-F25D-53F4-CF13865C9109}"/>
              </a:ext>
            </a:extLst>
          </p:cNvPr>
          <p:cNvSpPr txBox="1"/>
          <p:nvPr/>
        </p:nvSpPr>
        <p:spPr>
          <a:xfrm>
            <a:off x="8246897" y="1572882"/>
            <a:ext cx="14483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8000" b="1" dirty="0">
                <a:solidFill>
                  <a:srgbClr val="009BC1"/>
                </a:solidFill>
              </a:rPr>
              <a:t>06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88ED98-95EA-FDDD-D6DB-6552BA7D87B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346300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201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half_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DB74EC4-F077-7ACF-63E6-7A6072899E75}"/>
              </a:ext>
            </a:extLst>
          </p:cNvPr>
          <p:cNvSpPr/>
          <p:nvPr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144ED2-A07C-2BEB-4CC6-8EE32AF09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18B36-7136-2B46-5099-B25A0C21EF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2708904"/>
            <a:ext cx="5219518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458788"/>
            <a:ext cx="5211794" cy="5761037"/>
          </a:xfrm>
          <a:prstGeom prst="rect">
            <a:avLst/>
          </a:prstGeom>
        </p:spPr>
        <p:txBody>
          <a:bodyPr b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513B074-6D4D-5E65-E763-4CBE80D66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88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students walking outside at the Jubilee campus">
            <a:extLst>
              <a:ext uri="{FF2B5EF4-FFF2-40B4-BE49-F238E27FC236}">
                <a16:creationId xmlns:a16="http://schemas.microsoft.com/office/drawing/2014/main" id="{F3A6E300-C087-BDE0-B7B6-C71E0D2AF2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266575-181D-0C2D-D064-10CE7F267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rgbClr val="000000">
                  <a:alpha val="50000"/>
                </a:srgbClr>
              </a:gs>
              <a:gs pos="0">
                <a:srgbClr val="000000"/>
              </a:gs>
              <a:gs pos="93000">
                <a:srgbClr val="11273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iversity of Nottingham logo">
            <a:extLst>
              <a:ext uri="{FF2B5EF4-FFF2-40B4-BE49-F238E27FC236}">
                <a16:creationId xmlns:a16="http://schemas.microsoft.com/office/drawing/2014/main" id="{7DCA2C24-5EEB-AB5B-F13B-1437BFDCD4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28B6B83-73D3-39B9-342E-9B160749B2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D2952EF-E6DB-4C48-B20B-247CE28572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54BEC63-1276-D73F-6E8D-64F2FF3847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5" name="Picture Placeholder 2" descr="Partner logo.&#10;">
            <a:extLst>
              <a:ext uri="{FF2B5EF4-FFF2-40B4-BE49-F238E27FC236}">
                <a16:creationId xmlns:a16="http://schemas.microsoft.com/office/drawing/2014/main" id="{87051EF0-A3DE-6CC6-7FB7-69634DED9E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3975254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half_header_rever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FCFD66-2782-25FD-4B6B-8E3FBA800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358900"/>
            <a:ext cx="6096000" cy="54991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91BDDD1-ABB8-5513-0EBE-12EB29040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5386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1817688"/>
            <a:ext cx="5219518" cy="4402138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1358900"/>
            <a:ext cx="6096000" cy="5499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1812413"/>
            <a:ext cx="5211794" cy="4407411"/>
          </a:xfrm>
          <a:prstGeom prst="rect">
            <a:avLst/>
          </a:prstGeom>
        </p:spPr>
        <p:txBody>
          <a:bodyPr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1B6B00A-DA58-B7AA-2824-078C084AE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269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grid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E44EC-D851-12E4-A4FC-326A1D3AEF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pic>
        <p:nvPicPr>
          <p:cNvPr id="27" name="Picture 26" descr="Image of the Trent Building through the trees">
            <a:extLst>
              <a:ext uri="{FF2B5EF4-FFF2-40B4-BE49-F238E27FC236}">
                <a16:creationId xmlns:a16="http://schemas.microsoft.com/office/drawing/2014/main" id="{9E54FF2A-2B74-5BA4-CF40-EC745ED38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29000"/>
            <a:ext cx="3035299" cy="342900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DCCA7DA-43AB-3A07-EF33-FACF17E6C0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29000"/>
            <a:ext cx="30353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8AE549-3D8C-F8C5-5564-74DC0B0E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35592" y="3429000"/>
            <a:ext cx="3060408" cy="3429000"/>
          </a:xfrm>
          <a:prstGeom prst="rect">
            <a:avLst/>
          </a:prstGeom>
          <a:solidFill>
            <a:srgbClr val="66C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ED4FDFF-01CC-7D91-5FE8-76C56AA43E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35300" y="3429000"/>
            <a:ext cx="3060700" cy="3429000"/>
          </a:xfrm>
          <a:prstGeom prst="rect">
            <a:avLst/>
          </a:prstGeom>
        </p:spPr>
        <p:txBody>
          <a:bodyPr lIns="360000" tIns="360000" rIns="360000" bIns="900000"/>
          <a:lstStyle>
            <a:lvl1pPr marL="0" indent="0">
              <a:buNone/>
              <a:defRPr sz="2800" b="1"/>
            </a:lvl1pPr>
            <a:lvl2pPr marL="0" indent="0">
              <a:buNone/>
              <a:defRPr sz="2400"/>
            </a:lvl2pPr>
          </a:lstStyle>
          <a:p>
            <a:pPr lvl="0"/>
            <a:r>
              <a:rPr lang="en-GB" dirty="0"/>
              <a:t>Text box 1</a:t>
            </a:r>
          </a:p>
          <a:p>
            <a:pPr lvl="1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0"/>
            <a:ext cx="3060408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ctr"/>
            <a:endParaRPr lang="en-US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CF8E0CD1-94EB-05D7-D056-7768B00D42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950" y="0"/>
            <a:ext cx="3046458" cy="3429000"/>
          </a:xfrm>
          <a:prstGeom prst="rect">
            <a:avLst/>
          </a:prstGeom>
        </p:spPr>
        <p:txBody>
          <a:bodyPr lIns="360000" tIns="432000" rIns="360000" bIns="360000"/>
          <a:lstStyle>
            <a:lvl1pPr marL="0" indent="0">
              <a:buNone/>
              <a:defRPr sz="2800" b="1"/>
            </a:lvl1pPr>
            <a:lvl2pPr marL="0" indent="0">
              <a:buNone/>
              <a:defRPr sz="2400"/>
            </a:lvl2pPr>
          </a:lstStyle>
          <a:p>
            <a:pPr lvl="0"/>
            <a:r>
              <a:rPr lang="en-GB" dirty="0"/>
              <a:t>Text box 2</a:t>
            </a:r>
          </a:p>
          <a:p>
            <a:pPr lvl="1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0767FC-B0EE-2180-5D56-1FD4F2E49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56408" y="0"/>
            <a:ext cx="3035592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D5F2ED6-EDF6-AE45-DB32-B0BFFD4C0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70358" y="0"/>
            <a:ext cx="3021642" cy="3429000"/>
          </a:xfrm>
          <a:prstGeom prst="rect">
            <a:avLst/>
          </a:prstGeom>
        </p:spPr>
        <p:txBody>
          <a:bodyPr lIns="360000" tIns="432000" rIns="360000" bIns="360000"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Text box 3</a:t>
            </a:r>
          </a:p>
          <a:p>
            <a:pPr lvl="1"/>
            <a:r>
              <a:rPr lang="en-GB" dirty="0"/>
              <a:t>Text goes here</a:t>
            </a:r>
            <a:endParaRPr lang="en-US" dirty="0"/>
          </a:p>
        </p:txBody>
      </p:sp>
      <p:pic>
        <p:nvPicPr>
          <p:cNvPr id="5" name="Picture 4" descr="Two students looking at a computer together.">
            <a:extLst>
              <a:ext uri="{FF2B5EF4-FFF2-40B4-BE49-F238E27FC236}">
                <a16:creationId xmlns:a16="http://schemas.microsoft.com/office/drawing/2014/main" id="{E088E9FE-9D2F-707D-553D-DD7D8D0BF5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5071" y="3429001"/>
            <a:ext cx="6116930" cy="3429000"/>
          </a:xfrm>
          <a:prstGeom prst="rect">
            <a:avLst/>
          </a:prstGeom>
        </p:spPr>
      </p:pic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5B60017-6E9F-37A8-BC85-B1B623D25C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09950" y="3429000"/>
            <a:ext cx="608205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47ADA44-5ECF-D81F-2E99-B0A321C86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425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grid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BFA4EF-A742-5BA9-C34E-7BBDD53BD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8AE549-3D8C-F8C5-5564-74DC0B0E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29000"/>
            <a:ext cx="6095998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13120BCC-8BEC-DF67-24F5-634A4A8C8B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473" y="3429000"/>
            <a:ext cx="5662527" cy="3429000"/>
          </a:xfrm>
          <a:prstGeom prst="rect">
            <a:avLst/>
          </a:prstGeom>
        </p:spPr>
        <p:txBody>
          <a:bodyPr lIns="0" tIns="360000" rIns="360000" bIns="900000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buNone/>
              <a:defRPr sz="24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dirty="0"/>
              <a:t>Text box 1</a:t>
            </a:r>
          </a:p>
          <a:p>
            <a:pPr lvl="1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B0674E-8EA7-AED4-D11A-4B5776ED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102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ctr"/>
            <a:endParaRPr lang="en-US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CDB2B333-8E79-CCA2-11F6-ACE5708FCD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950" y="0"/>
            <a:ext cx="5656600" cy="3429000"/>
          </a:xfrm>
          <a:prstGeom prst="rect">
            <a:avLst/>
          </a:prstGeom>
        </p:spPr>
        <p:txBody>
          <a:bodyPr lIns="360000" tIns="432000" rIns="360000" bIns="360000"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Text box 2</a:t>
            </a:r>
          </a:p>
          <a:p>
            <a:pPr lvl="1"/>
            <a:r>
              <a:rPr lang="en-GB" dirty="0"/>
              <a:t>Text goes here</a:t>
            </a:r>
            <a:endParaRPr lang="en-US" dirty="0"/>
          </a:p>
        </p:txBody>
      </p:sp>
      <p:pic>
        <p:nvPicPr>
          <p:cNvPr id="7" name="Picture 6" descr="A group of students sitting at a table discussing their notes">
            <a:extLst>
              <a:ext uri="{FF2B5EF4-FFF2-40B4-BE49-F238E27FC236}">
                <a16:creationId xmlns:a16="http://schemas.microsoft.com/office/drawing/2014/main" id="{277CEDCB-2DF9-43E7-3E2C-8D6555253C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950" y="3429000"/>
            <a:ext cx="6082050" cy="3429000"/>
          </a:xfrm>
          <a:prstGeom prst="rect">
            <a:avLst/>
          </a:prstGeom>
        </p:spPr>
      </p:pic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12BCA2A-7A54-C6A7-06AA-26279F9F31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09950" y="3429000"/>
            <a:ext cx="608205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DEC5A4-D2F7-DF4A-E9B6-9EEEB81A0D46}"/>
              </a:ext>
            </a:extLst>
          </p:cNvPr>
          <p:cNvSpPr txBox="1">
            <a:spLocks/>
          </p:cNvSpPr>
          <p:nvPr/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0EACED-CA5D-B048-836B-BF30EF0E914A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515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half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C39AFA-7D75-A7A1-4DAF-0ABAD9DF1B34}"/>
              </a:ext>
            </a:extLst>
          </p:cNvPr>
          <p:cNvSpPr/>
          <p:nvPr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7E610-1FA4-7CBB-1A5C-327EEBFC4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E3DEE5-A7EF-7B8E-B77B-FA9951B99A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2708904"/>
            <a:ext cx="5219518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pic>
        <p:nvPicPr>
          <p:cNvPr id="9" name="Picture 8" descr="Picture of a goose at the Jubilee campus surrounded by grass and yellow flowers.&#10;">
            <a:extLst>
              <a:ext uri="{FF2B5EF4-FFF2-40B4-BE49-F238E27FC236}">
                <a16:creationId xmlns:a16="http://schemas.microsoft.com/office/drawing/2014/main" id="{D44FE04A-D494-B805-4FFC-3E58CDD228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3840" y="0"/>
            <a:ext cx="6088160" cy="6858000"/>
          </a:xfrm>
          <a:prstGeom prst="rect">
            <a:avLst/>
          </a:prstGeom>
        </p:spPr>
      </p:pic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C3D460CB-C830-EC38-98D8-0FCA20D78F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CD0FB5E-1C0D-25FF-B88F-DE34AC42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3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43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third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1D539C-2810-8838-FCB1-661F2CC4B5E5}"/>
              </a:ext>
            </a:extLst>
          </p:cNvPr>
          <p:cNvSpPr/>
          <p:nvPr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230BE-0CFA-E6A8-3D27-DD65772DD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71928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75DF16-3906-148C-E1CC-C228D62951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2" y="2708904"/>
            <a:ext cx="7192877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pic>
        <p:nvPicPr>
          <p:cNvPr id="4" name="Picture 3" descr="Student sitting at a table looking up in thought">
            <a:extLst>
              <a:ext uri="{FF2B5EF4-FFF2-40B4-BE49-F238E27FC236}">
                <a16:creationId xmlns:a16="http://schemas.microsoft.com/office/drawing/2014/main" id="{1CA42153-23F5-5B5B-930F-FC9F400FB5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9197" y="0"/>
            <a:ext cx="4112804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FF842C-0A1C-5BFB-750B-CF8A5DCA72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75613" y="0"/>
            <a:ext cx="4116387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75EE26C-6F7A-8BE8-0244-7469236EB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991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4">
          <p15:clr>
            <a:srgbClr val="FBAE40"/>
          </p15:clr>
        </p15:guide>
        <p15:guide id="2" pos="5087">
          <p15:clr>
            <a:srgbClr val="FBAE40"/>
          </p15:clr>
        </p15:guide>
        <p15:guide id="3" pos="5371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s_figures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3D343D-58FF-90A8-CF12-B58A1EB3555B}"/>
              </a:ext>
            </a:extLst>
          </p:cNvPr>
          <p:cNvSpPr/>
          <p:nvPr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A4E089-8BEE-9B30-F0FF-FE3EA050F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E3DEE5-A7EF-7B8E-B77B-FA9951B99A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2708904"/>
            <a:ext cx="5219518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172501-84CA-2832-09E3-09993272A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4264C15-FC9D-A249-9CBE-5788F74796D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546851" y="458787"/>
            <a:ext cx="5219700" cy="125344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96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1 in 5</a:t>
            </a:r>
            <a:endParaRPr lang="en-US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F27F4D-00D6-8DC3-B716-37C42ED523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46851" y="2005609"/>
            <a:ext cx="521969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09CE73-4B0C-AB83-FA25-0A89E08DE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3429000"/>
            <a:ext cx="3060408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ctr"/>
            <a:endParaRPr lang="en-US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3F88302-7C4F-4C28-041C-8FC161F7E0C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46851" y="3876637"/>
            <a:ext cx="2249509" cy="108256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72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75%</a:t>
            </a:r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696236F-C55D-63EF-E40F-86CAA3745B5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46851" y="5252587"/>
            <a:ext cx="224950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7B29CE-90AB-9EAE-FE9F-A4E16C05F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56408" y="3429000"/>
            <a:ext cx="3035592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5B44D9F-3A2F-44F2-0CDF-18ED34B0DDE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606468" y="3876637"/>
            <a:ext cx="2249509" cy="108256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7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£2m</a:t>
            </a:r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7FB61D5-B7FA-990B-A16B-05A03FC0098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606468" y="5252587"/>
            <a:ext cx="224950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CD0FB5E-1C0D-25FF-B88F-DE34AC42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3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173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s_figures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AFB14D-FD03-B8EA-7C18-4C05CC9350BB}"/>
              </a:ext>
            </a:extLst>
          </p:cNvPr>
          <p:cNvSpPr/>
          <p:nvPr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6A4589-2070-6A43-66F9-67B8DA6A11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E3DEE5-A7EF-7B8E-B77B-FA9951B99A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2708904"/>
            <a:ext cx="5219518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09CE73-4B0C-AB83-FA25-0A89E08DE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-2273"/>
            <a:ext cx="3060408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ctr"/>
            <a:endParaRPr lang="en-US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3F88302-7C4F-4C28-041C-8FC161F7E0C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46851" y="445364"/>
            <a:ext cx="2249509" cy="108256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7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75%</a:t>
            </a:r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696236F-C55D-63EF-E40F-86CAA3745B5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46851" y="1821314"/>
            <a:ext cx="224950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7B29CE-90AB-9EAE-FE9F-A4E16C05F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56408" y="-2273"/>
            <a:ext cx="3035592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5B44D9F-3A2F-44F2-0CDF-18ED34B0DDE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606468" y="445364"/>
            <a:ext cx="2249509" cy="108256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7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£2m</a:t>
            </a:r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7FB61D5-B7FA-990B-A16B-05A03FC0098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606468" y="1821314"/>
            <a:ext cx="224950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172501-84CA-2832-09E3-09993272A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4062" y="3429000"/>
            <a:ext cx="6096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4264C15-FC9D-A249-9CBE-5788F74796D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544913" y="3887787"/>
            <a:ext cx="5219700" cy="125344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96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1 in 5</a:t>
            </a:r>
            <a:endParaRPr lang="en-US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F27F4D-00D6-8DC3-B716-37C42ED523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44913" y="5434609"/>
            <a:ext cx="521969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CD0FB5E-1C0D-25FF-B88F-DE34AC42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3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835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image of a person heating glass tubes in a workshop wearing safety gear">
            <a:extLst>
              <a:ext uri="{FF2B5EF4-FFF2-40B4-BE49-F238E27FC236}">
                <a16:creationId xmlns:a16="http://schemas.microsoft.com/office/drawing/2014/main" id="{B066E837-9D3C-251E-819F-79926122AB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3773DA-86C6-B330-CF4F-A36E9B51F5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00113" cy="90011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FB8D2C-97CD-1805-B625-00C5EC1505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4424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D29242E-E9EF-E406-E157-D46F6BBDF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0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0547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University of Nottingham logo.">
            <a:extLst>
              <a:ext uri="{FF2B5EF4-FFF2-40B4-BE49-F238E27FC236}">
                <a16:creationId xmlns:a16="http://schemas.microsoft.com/office/drawing/2014/main" id="{09C51863-6EFE-20EA-B8AF-703D276164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F74E32-2383-DB11-F16E-2B4CE60172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450" y="1628776"/>
            <a:ext cx="11341100" cy="3960512"/>
          </a:xfrm>
        </p:spPr>
        <p:txBody>
          <a:bodyPr anchor="ctr"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1200"/>
              </a:spcBef>
              <a:buNone/>
              <a:defRPr b="0" i="0">
                <a:solidFill>
                  <a:schemeClr val="bg1"/>
                </a:solidFill>
                <a:latin typeface="+mj-lt"/>
              </a:defRPr>
            </a:lvl2pPr>
            <a:lvl3pPr>
              <a:defRPr b="1" i="0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>
              <a:defRPr b="1" i="0"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>
              <a:defRPr b="1" i="0"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“Your inspiring quote goes here.”</a:t>
            </a:r>
          </a:p>
          <a:p>
            <a:pPr lvl="1"/>
            <a:r>
              <a:rPr lang="en-US" dirty="0"/>
              <a:t>– Name of person, year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59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teac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ecturer writing on a white board">
            <a:extLst>
              <a:ext uri="{FF2B5EF4-FFF2-40B4-BE49-F238E27FC236}">
                <a16:creationId xmlns:a16="http://schemas.microsoft.com/office/drawing/2014/main" id="{9D7E975D-7EAA-8A13-F793-C7ECAFA89B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3678E8-BAEC-EEB9-4524-7F5094060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chemeClr val="bg1">
                  <a:alpha val="36000"/>
                </a:schemeClr>
              </a:gs>
              <a:gs pos="0">
                <a:schemeClr val="bg1">
                  <a:alpha val="36000"/>
                </a:schemeClr>
              </a:gs>
              <a:gs pos="93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 descr="University of Nottingham logo">
            <a:extLst>
              <a:ext uri="{FF2B5EF4-FFF2-40B4-BE49-F238E27FC236}">
                <a16:creationId xmlns:a16="http://schemas.microsoft.com/office/drawing/2014/main" id="{3078B252-73A9-8E34-6C5E-BAD062758BCE}"/>
              </a:ext>
            </a:extLst>
          </p:cNvPr>
          <p:cNvGrpSpPr/>
          <p:nvPr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DAE6A334-8BAA-FF81-501D-901663A8A2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4" name="Picture 3" descr="University of Nottingham logo">
              <a:extLst>
                <a:ext uri="{FF2B5EF4-FFF2-40B4-BE49-F238E27FC236}">
                  <a16:creationId xmlns:a16="http://schemas.microsoft.com/office/drawing/2014/main" id="{99027B22-A8ED-5D91-EFD1-E3AC533D7C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B6A4C14-B5C9-AA71-CA7D-1FE42F599B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F8056D7-DE00-AEA8-6D9E-F000D561AD1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3A581F9-D81B-A0D3-54C1-4A8DFB1730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0" name="Picture Placeholder 2" descr="Partner logo.&#10;">
            <a:extLst>
              <a:ext uri="{FF2B5EF4-FFF2-40B4-BE49-F238E27FC236}">
                <a16:creationId xmlns:a16="http://schemas.microsoft.com/office/drawing/2014/main" id="{C4FF0AC7-FEE7-726F-206C-31391A2086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1757897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0532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FAE1E0-DF47-D7BC-2E0F-0A302DD88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6417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_blank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FAE1E0-DF47-D7BC-2E0F-0A302DD88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4420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  <p:pic>
        <p:nvPicPr>
          <p:cNvPr id="2" name="Picture 1" descr="University of Nottingham castle icon">
            <a:extLst>
              <a:ext uri="{FF2B5EF4-FFF2-40B4-BE49-F238E27FC236}">
                <a16:creationId xmlns:a16="http://schemas.microsoft.com/office/drawing/2014/main" id="{C5BFE164-6BFE-040B-E8AE-85C76B8EAD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719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versity of Nottingham Logo.">
            <a:extLst>
              <a:ext uri="{FF2B5EF4-FFF2-40B4-BE49-F238E27FC236}">
                <a16:creationId xmlns:a16="http://schemas.microsoft.com/office/drawing/2014/main" id="{4F1ADCAE-67D1-E4DF-B7A1-5951DE4C0D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A48EF3-956C-7FE0-B44A-55E4E8B574B2}"/>
              </a:ext>
            </a:extLst>
          </p:cNvPr>
          <p:cNvSpPr txBox="1"/>
          <p:nvPr/>
        </p:nvSpPr>
        <p:spPr>
          <a:xfrm>
            <a:off x="877173" y="2258844"/>
            <a:ext cx="657146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30556-8831-6682-C9D7-CE486771B9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2474" y="3722240"/>
            <a:ext cx="9144000" cy="4266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74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3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65D2-2D2D-DB44-9415-42AF00917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5" y="44201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Blank slide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699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 anchor="ctr"/>
          <a:lstStyle>
            <a:lvl1pPr>
              <a:defRPr sz="4000" b="1" i="0">
                <a:solidFill>
                  <a:schemeClr val="accent6"/>
                </a:solidFill>
                <a:latin typeface="Georgia"/>
                <a:cs typeface="Georgia"/>
              </a:defRPr>
            </a:lvl1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805C6-C5DC-C144-AC7F-1CB43E9B6F8A}" type="datetimeFigureOut">
              <a:rPr lang="en-GB" smtClean="0"/>
              <a:t>07/10/2025</a:t>
            </a:fld>
            <a:endParaRPr lang="en-GB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330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 picture of the Trent Building on a bright day">
            <a:extLst>
              <a:ext uri="{FF2B5EF4-FFF2-40B4-BE49-F238E27FC236}">
                <a16:creationId xmlns:a16="http://schemas.microsoft.com/office/drawing/2014/main" id="{6BD05CDF-6F3D-E5F3-AAAF-26A13E5C44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EB532D-E8E1-8966-DC50-74E1AF744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chemeClr val="bg1">
                  <a:alpha val="36000"/>
                </a:schemeClr>
              </a:gs>
              <a:gs pos="0">
                <a:schemeClr val="bg1">
                  <a:alpha val="36000"/>
                </a:schemeClr>
              </a:gs>
              <a:gs pos="93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 descr="University of Nottingham logo">
            <a:extLst>
              <a:ext uri="{FF2B5EF4-FFF2-40B4-BE49-F238E27FC236}">
                <a16:creationId xmlns:a16="http://schemas.microsoft.com/office/drawing/2014/main" id="{2B2D1A39-0397-9271-C41D-BD0DDBC49432}"/>
              </a:ext>
            </a:extLst>
          </p:cNvPr>
          <p:cNvGrpSpPr/>
          <p:nvPr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6" name="Picture 5" descr="University of Nottingham logo">
              <a:extLst>
                <a:ext uri="{FF2B5EF4-FFF2-40B4-BE49-F238E27FC236}">
                  <a16:creationId xmlns:a16="http://schemas.microsoft.com/office/drawing/2014/main" id="{B6936C8D-5139-3496-BA36-DA3B9A8D40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5132A84A-F57F-6FA7-519F-93E0C35B71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C1D7A32-2962-8D38-3872-0223C4B7CB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4D72A9E-1EF8-9E50-2D9F-E2FBD578FF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8EA4E0-4AC7-76E6-62C9-CEEC9D8C2C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&#10;">
            <a:extLst>
              <a:ext uri="{FF2B5EF4-FFF2-40B4-BE49-F238E27FC236}">
                <a16:creationId xmlns:a16="http://schemas.microsoft.com/office/drawing/2014/main" id="{C5153F9A-EC43-77E6-376C-598AC060AD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423904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ty of Nottingham logo">
            <a:extLst>
              <a:ext uri="{FF2B5EF4-FFF2-40B4-BE49-F238E27FC236}">
                <a16:creationId xmlns:a16="http://schemas.microsoft.com/office/drawing/2014/main" id="{9D85A3C1-D82A-B562-D697-12A7A834D4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14586" cy="900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853EA-4853-ACD6-CC82-7D33A6FB25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450" y="2258844"/>
            <a:ext cx="7793990" cy="162083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The title </a:t>
            </a:r>
            <a:br>
              <a:rPr lang="en-GB" dirty="0"/>
            </a:br>
            <a:r>
              <a:rPr lang="en-GB" dirty="0"/>
              <a:t>goes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30556-8831-6682-C9D7-CE486771B9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450" y="4244162"/>
            <a:ext cx="7793990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196E396-D43A-21AF-902E-40BD0AF6B4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5" name="Picture Placeholder 2" descr="Partner logo.&#10;">
            <a:extLst>
              <a:ext uri="{FF2B5EF4-FFF2-40B4-BE49-F238E27FC236}">
                <a16:creationId xmlns:a16="http://schemas.microsoft.com/office/drawing/2014/main" id="{A686251C-E48A-AA4A-6E4A-BC5C83A05A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408219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Ch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of the China campus at sunset">
            <a:extLst>
              <a:ext uri="{FF2B5EF4-FFF2-40B4-BE49-F238E27FC236}">
                <a16:creationId xmlns:a16="http://schemas.microsoft.com/office/drawing/2014/main" id="{3362EB9C-5AAD-43BA-3FD9-74FC97B7F0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grpSp>
        <p:nvGrpSpPr>
          <p:cNvPr id="4" name="Group 3" descr="University of Nottingham logo">
            <a:extLst>
              <a:ext uri="{FF2B5EF4-FFF2-40B4-BE49-F238E27FC236}">
                <a16:creationId xmlns:a16="http://schemas.microsoft.com/office/drawing/2014/main" id="{64A855BE-1E23-08C7-2D4C-463A35683911}"/>
              </a:ext>
            </a:extLst>
          </p:cNvPr>
          <p:cNvGrpSpPr/>
          <p:nvPr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6" name="Picture 5" descr="University of Nottingham logo">
              <a:extLst>
                <a:ext uri="{FF2B5EF4-FFF2-40B4-BE49-F238E27FC236}">
                  <a16:creationId xmlns:a16="http://schemas.microsoft.com/office/drawing/2014/main" id="{B6936C8D-5139-3496-BA36-DA3B9A8D40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262AEAE6-DD60-DF47-23EC-66DCA2A258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0D04B19-D275-4903-FB7C-59F4342B7B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4706116-848E-CFD6-3CFC-91CCB1945E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619C8FE-768C-3612-1440-9A6561A8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7" name="Picture Placeholder 2" descr="Partner logo.">
            <a:extLst>
              <a:ext uri="{FF2B5EF4-FFF2-40B4-BE49-F238E27FC236}">
                <a16:creationId xmlns:a16="http://schemas.microsoft.com/office/drawing/2014/main" id="{D36CBA7F-C2A7-43D6-A0CA-C9D42B551B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207892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Malays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View of the Malaysia campus through the trees with a body of water in front of the building&#10;">
            <a:extLst>
              <a:ext uri="{FF2B5EF4-FFF2-40B4-BE49-F238E27FC236}">
                <a16:creationId xmlns:a16="http://schemas.microsoft.com/office/drawing/2014/main" id="{8A8D9DF8-CB1D-EAF2-E07B-89D7D22340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6A51CC-9C5E-8F0A-07A8-7AFF5C6C3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rgbClr val="000000">
                  <a:alpha val="50000"/>
                </a:srgbClr>
              </a:gs>
              <a:gs pos="0">
                <a:srgbClr val="000000"/>
              </a:gs>
              <a:gs pos="93000">
                <a:srgbClr val="11273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University of Nottingham logo">
            <a:extLst>
              <a:ext uri="{FF2B5EF4-FFF2-40B4-BE49-F238E27FC236}">
                <a16:creationId xmlns:a16="http://schemas.microsoft.com/office/drawing/2014/main" id="{E88CCC24-EB1E-6A4A-85E4-27558E4718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9FB2E1-0CA5-164F-BB88-A99DCC7931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CC4A3B0-71B3-4C2B-7CB1-FF680E1BD51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53B9A27-851E-55AB-119E-61C5C475DA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6" name="Picture Placeholder 2" descr="Partner logo.">
            <a:extLst>
              <a:ext uri="{FF2B5EF4-FFF2-40B4-BE49-F238E27FC236}">
                <a16:creationId xmlns:a16="http://schemas.microsoft.com/office/drawing/2014/main" id="{32116587-F663-143F-75BC-3014C842DB4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1983130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iversity of Nottingham castle icon">
            <a:extLst>
              <a:ext uri="{FF2B5EF4-FFF2-40B4-BE49-F238E27FC236}">
                <a16:creationId xmlns:a16="http://schemas.microsoft.com/office/drawing/2014/main" id="{A0DB6D3F-5204-F4BF-012D-207A745E3A1B}"/>
              </a:ext>
            </a:extLst>
          </p:cNvPr>
          <p:cNvPicPr>
            <a:picLocks noChangeAspect="1"/>
          </p:cNvPicPr>
          <p:nvPr/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0000" cy="900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C93A7D-3D18-13F0-94FC-7B0CB555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563" y="0"/>
            <a:ext cx="10440987" cy="900000"/>
          </a:xfrm>
          <a:prstGeom prst="rect">
            <a:avLst/>
          </a:prstGeom>
        </p:spPr>
        <p:txBody>
          <a:bodyPr vert="horz" lIns="0" tIns="180000" rIns="0" bIns="180000" rtlCol="0" anchor="t" anchorCtr="0">
            <a:normAutofit/>
          </a:bodyPr>
          <a:lstStyle/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EA77C-D93E-4080-9229-521D3E95C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450" y="1358900"/>
            <a:ext cx="11341099" cy="48609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721D480-74CD-04ED-591D-8AF32751D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C512344-0C1E-8D4F-AD7F-77E78D7C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472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835">
          <p15:clr>
            <a:srgbClr val="5ACBF0"/>
          </p15:clr>
        </p15:guide>
        <p15:guide id="2" orient="horz" pos="289">
          <p15:clr>
            <a:srgbClr val="5ACBF0"/>
          </p15:clr>
        </p15:guide>
        <p15:guide id="3" pos="7412">
          <p15:clr>
            <a:srgbClr val="5ACBF0"/>
          </p15:clr>
        </p15:guide>
        <p15:guide id="4" orient="horz" pos="4031">
          <p15:clr>
            <a:srgbClr val="5ACBF0"/>
          </p15:clr>
        </p15:guide>
        <p15:guide id="5" pos="268">
          <p15:clr>
            <a:srgbClr val="5ACBF0"/>
          </p15:clr>
        </p15:guide>
        <p15:guide id="7" orient="horz" pos="856">
          <p15:clr>
            <a:srgbClr val="5ACBF0"/>
          </p15:clr>
        </p15:guide>
        <p15:guide id="9" pos="551">
          <p15:clr>
            <a:srgbClr val="5ACBF0"/>
          </p15:clr>
        </p15:guide>
        <p15:guide id="10" orient="horz" pos="572">
          <p15:clr>
            <a:srgbClr val="5ACBF0"/>
          </p15:clr>
        </p15:guide>
        <p15:guide id="11" orient="horz" pos="3918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>
                <a:solidFill>
                  <a:schemeClr val="accent6"/>
                </a:solidFill>
              </a:rPr>
              <a:t>How (the simplest) ODE solvers work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645977" y="5949280"/>
            <a:ext cx="69847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 flipV="1">
            <a:off x="2798377" y="2492896"/>
            <a:ext cx="0" cy="36087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Oval 9"/>
          <p:cNvSpPr/>
          <p:nvPr/>
        </p:nvSpPr>
        <p:spPr bwMode="auto">
          <a:xfrm>
            <a:off x="3078025" y="5517232"/>
            <a:ext cx="144016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002147"/>
              </a:solidFill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3150033" y="5805264"/>
            <a:ext cx="0" cy="296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4230153" y="5809456"/>
            <a:ext cx="0" cy="296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5310273" y="5815244"/>
            <a:ext cx="0" cy="296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1631861" y="2633228"/>
            <a:ext cx="9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Voltage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54690" y="610168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6390393" y="5801072"/>
            <a:ext cx="0" cy="296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7398505" y="5805264"/>
            <a:ext cx="0" cy="296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310273" y="1124745"/>
            <a:ext cx="40163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GB" dirty="0"/>
              <a:t>Set an initial condition</a:t>
            </a:r>
          </a:p>
          <a:p>
            <a:pPr marL="457200" indent="-457200">
              <a:buAutoNum type="arabicPeriod"/>
            </a:pPr>
            <a:r>
              <a:rPr lang="en-GB" dirty="0"/>
              <a:t>Work out the gradient (</a:t>
            </a:r>
            <a:r>
              <a:rPr lang="en-GB" dirty="0" err="1"/>
              <a:t>dV</a:t>
            </a:r>
            <a:r>
              <a:rPr lang="en-GB" dirty="0"/>
              <a:t>/</a:t>
            </a:r>
            <a:r>
              <a:rPr lang="en-GB" dirty="0" err="1"/>
              <a:t>dt</a:t>
            </a:r>
            <a:r>
              <a:rPr lang="en-GB" dirty="0"/>
              <a:t>)</a:t>
            </a:r>
          </a:p>
          <a:p>
            <a:pPr marL="457200" indent="-457200">
              <a:buAutoNum type="arabicPeriod"/>
            </a:pPr>
            <a:r>
              <a:rPr lang="en-GB" dirty="0"/>
              <a:t>Take a step in time at that gradient</a:t>
            </a:r>
          </a:p>
          <a:p>
            <a:pPr marL="457200" indent="-457200">
              <a:buAutoNum type="arabicPeriod"/>
            </a:pPr>
            <a:r>
              <a:rPr lang="en-GB" dirty="0"/>
              <a:t>Repeat until you reach end time</a:t>
            </a:r>
          </a:p>
        </p:txBody>
      </p:sp>
      <p:cxnSp>
        <p:nvCxnSpPr>
          <p:cNvPr id="23" name="Straight Connector 22"/>
          <p:cNvCxnSpPr/>
          <p:nvPr/>
        </p:nvCxnSpPr>
        <p:spPr bwMode="auto">
          <a:xfrm flipV="1">
            <a:off x="2970013" y="5517232"/>
            <a:ext cx="360040" cy="1440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flipV="1">
            <a:off x="2975115" y="5159234"/>
            <a:ext cx="1255038" cy="5020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/>
          <p:cNvSpPr/>
          <p:nvPr/>
        </p:nvSpPr>
        <p:spPr bwMode="auto">
          <a:xfrm>
            <a:off x="4158145" y="5095609"/>
            <a:ext cx="144016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002147"/>
              </a:solidFill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4104139" y="5058585"/>
            <a:ext cx="252028" cy="21806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29" idx="3"/>
          </p:cNvCxnSpPr>
          <p:nvPr/>
        </p:nvCxnSpPr>
        <p:spPr bwMode="auto">
          <a:xfrm flipV="1">
            <a:off x="4179237" y="4221088"/>
            <a:ext cx="1144865" cy="9974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Oval 38"/>
          <p:cNvSpPr/>
          <p:nvPr/>
        </p:nvSpPr>
        <p:spPr bwMode="auto">
          <a:xfrm>
            <a:off x="5238265" y="4149080"/>
            <a:ext cx="144016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002147"/>
              </a:solidFill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5211262" y="4130568"/>
            <a:ext cx="198022" cy="1810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>
            <a:off x="5310273" y="4221089"/>
            <a:ext cx="1080120" cy="10555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Oval 45"/>
          <p:cNvSpPr/>
          <p:nvPr/>
        </p:nvSpPr>
        <p:spPr bwMode="auto">
          <a:xfrm>
            <a:off x="6318385" y="5209169"/>
            <a:ext cx="144016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002147"/>
              </a:solidFill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>
            <a:off x="6264379" y="5254229"/>
            <a:ext cx="252028" cy="7187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>
            <a:off x="6390393" y="5277484"/>
            <a:ext cx="1008112" cy="3117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Oval 51"/>
          <p:cNvSpPr/>
          <p:nvPr/>
        </p:nvSpPr>
        <p:spPr bwMode="auto">
          <a:xfrm>
            <a:off x="7326497" y="5517232"/>
            <a:ext cx="144016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002147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314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  <p:bldP spid="46" grpId="0" animBg="1"/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563" y="200722"/>
            <a:ext cx="10440987" cy="900000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solidFill>
                  <a:schemeClr val="accent6"/>
                </a:solidFill>
              </a:rPr>
              <a:t>What you need to know about numerical solution of differential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46410" y="1550020"/>
            <a:ext cx="11318488" cy="501804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Two main types of Ordinary Differential Equation solvers</a:t>
            </a:r>
          </a:p>
          <a:p>
            <a:endParaRPr lang="en-GB" dirty="0"/>
          </a:p>
          <a:p>
            <a:r>
              <a:rPr lang="en-GB" dirty="0"/>
              <a:t>1. Fixed time step </a:t>
            </a:r>
          </a:p>
          <a:p>
            <a:pPr lvl="1"/>
            <a:r>
              <a:rPr lang="en-GB" dirty="0"/>
              <a:t>set time step to determine accuracy</a:t>
            </a:r>
          </a:p>
          <a:p>
            <a:r>
              <a:rPr lang="en-GB" dirty="0"/>
              <a:t>2. Adaptive time step</a:t>
            </a:r>
          </a:p>
          <a:p>
            <a:pPr lvl="1"/>
            <a:r>
              <a:rPr lang="en-GB" dirty="0"/>
              <a:t>set desired accuracy and solver adapts time step to meet it</a:t>
            </a:r>
          </a:p>
          <a:p>
            <a:endParaRPr lang="en-GB" dirty="0"/>
          </a:p>
          <a:p>
            <a:r>
              <a:rPr lang="en-GB" dirty="0"/>
              <a:t>In both cases, you should always check you have a ‘converged’ solution – reducing the time step, or increasing accuracy, gives you the same answer, to within a small tolerance.</a:t>
            </a:r>
          </a:p>
        </p:txBody>
      </p:sp>
    </p:spTree>
    <p:extLst>
      <p:ext uri="{BB962C8B-B14F-4D97-AF65-F5344CB8AC3E}">
        <p14:creationId xmlns:p14="http://schemas.microsoft.com/office/powerpoint/2010/main" val="1956872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go wrong – fixed time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91737" y="1196752"/>
            <a:ext cx="10850135" cy="4429348"/>
          </a:xfrm>
        </p:spPr>
        <p:txBody>
          <a:bodyPr/>
          <a:lstStyle/>
          <a:p>
            <a:r>
              <a:rPr lang="en-GB" dirty="0"/>
              <a:t>With fixed time steps, the gradient can change too fast for the solver to capture. </a:t>
            </a:r>
          </a:p>
          <a:p>
            <a:r>
              <a:rPr lang="en-GB" b="1" dirty="0"/>
              <a:t>Solution: smaller time steps.</a:t>
            </a: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3121680" y="6277130"/>
            <a:ext cx="69847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" name="Straight Arrow Connector 4"/>
          <p:cNvCxnSpPr/>
          <p:nvPr/>
        </p:nvCxnSpPr>
        <p:spPr bwMode="auto">
          <a:xfrm flipV="1">
            <a:off x="3274080" y="2820746"/>
            <a:ext cx="0" cy="36087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531499" y="2961078"/>
            <a:ext cx="1246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Probability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30393" y="642953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21790" y="34096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21790" y="58154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32" name="Freeform 31"/>
          <p:cNvSpPr/>
          <p:nvPr/>
        </p:nvSpPr>
        <p:spPr bwMode="auto">
          <a:xfrm>
            <a:off x="3437166" y="3686063"/>
            <a:ext cx="6585528" cy="2455589"/>
          </a:xfrm>
          <a:custGeom>
            <a:avLst/>
            <a:gdLst>
              <a:gd name="connsiteX0" fmla="*/ 0 w 6585528"/>
              <a:gd name="connsiteY0" fmla="*/ 3824 h 2455589"/>
              <a:gd name="connsiteX1" fmla="*/ 674255 w 6585528"/>
              <a:gd name="connsiteY1" fmla="*/ 105424 h 2455589"/>
              <a:gd name="connsiteX2" fmla="*/ 1736437 w 6585528"/>
              <a:gd name="connsiteY2" fmla="*/ 705788 h 2455589"/>
              <a:gd name="connsiteX3" fmla="*/ 2438400 w 6585528"/>
              <a:gd name="connsiteY3" fmla="*/ 2128188 h 2455589"/>
              <a:gd name="connsiteX4" fmla="*/ 3371273 w 6585528"/>
              <a:gd name="connsiteY4" fmla="*/ 2451461 h 2455589"/>
              <a:gd name="connsiteX5" fmla="*/ 4710546 w 6585528"/>
              <a:gd name="connsiteY5" fmla="*/ 2266733 h 2455589"/>
              <a:gd name="connsiteX6" fmla="*/ 6585528 w 6585528"/>
              <a:gd name="connsiteY6" fmla="*/ 1657133 h 2455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5528" h="2455589">
                <a:moveTo>
                  <a:pt x="0" y="3824"/>
                </a:moveTo>
                <a:cubicBezTo>
                  <a:pt x="192424" y="-3873"/>
                  <a:pt x="384849" y="-11570"/>
                  <a:pt x="674255" y="105424"/>
                </a:cubicBezTo>
                <a:cubicBezTo>
                  <a:pt x="963661" y="222418"/>
                  <a:pt x="1442413" y="368661"/>
                  <a:pt x="1736437" y="705788"/>
                </a:cubicBezTo>
                <a:cubicBezTo>
                  <a:pt x="2030461" y="1042915"/>
                  <a:pt x="2165927" y="1837242"/>
                  <a:pt x="2438400" y="2128188"/>
                </a:cubicBezTo>
                <a:cubicBezTo>
                  <a:pt x="2710873" y="2419134"/>
                  <a:pt x="2992582" y="2428370"/>
                  <a:pt x="3371273" y="2451461"/>
                </a:cubicBezTo>
                <a:cubicBezTo>
                  <a:pt x="3749964" y="2474552"/>
                  <a:pt x="4174837" y="2399121"/>
                  <a:pt x="4710546" y="2266733"/>
                </a:cubicBezTo>
                <a:cubicBezTo>
                  <a:pt x="5246255" y="2134345"/>
                  <a:pt x="5915891" y="1895739"/>
                  <a:pt x="6585528" y="1657133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002147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12893" y="4683023"/>
            <a:ext cx="146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True solution</a:t>
            </a:r>
          </a:p>
        </p:txBody>
      </p:sp>
      <p:cxnSp>
        <p:nvCxnSpPr>
          <p:cNvPr id="38" name="Straight Connector 37"/>
          <p:cNvCxnSpPr/>
          <p:nvPr/>
        </p:nvCxnSpPr>
        <p:spPr bwMode="auto">
          <a:xfrm>
            <a:off x="3908222" y="3726833"/>
            <a:ext cx="794327" cy="32327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endCxn id="35" idx="1"/>
          </p:cNvCxnSpPr>
          <p:nvPr/>
        </p:nvCxnSpPr>
        <p:spPr bwMode="auto">
          <a:xfrm>
            <a:off x="4683440" y="4037778"/>
            <a:ext cx="613210" cy="4751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endCxn id="36" idx="5"/>
          </p:cNvCxnSpPr>
          <p:nvPr/>
        </p:nvCxnSpPr>
        <p:spPr bwMode="auto">
          <a:xfrm>
            <a:off x="5347568" y="4563894"/>
            <a:ext cx="554973" cy="123048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endCxn id="37" idx="5"/>
          </p:cNvCxnSpPr>
          <p:nvPr/>
        </p:nvCxnSpPr>
        <p:spPr bwMode="auto">
          <a:xfrm>
            <a:off x="5851624" y="5743457"/>
            <a:ext cx="813133" cy="9549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Oval 35"/>
          <p:cNvSpPr/>
          <p:nvPr/>
        </p:nvSpPr>
        <p:spPr bwMode="auto">
          <a:xfrm>
            <a:off x="5779615" y="5671449"/>
            <a:ext cx="144016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002147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6541831" y="6575484"/>
            <a:ext cx="144016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002147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5275559" y="4491885"/>
            <a:ext cx="144016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002147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4611432" y="3965769"/>
            <a:ext cx="144016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002147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835399" y="3655241"/>
            <a:ext cx="144016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002147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6355680" y="3324803"/>
            <a:ext cx="3667015" cy="3533197"/>
            <a:chOff x="4932040" y="2996952"/>
            <a:chExt cx="3667015" cy="3533197"/>
          </a:xfrm>
        </p:grpSpPr>
        <p:sp>
          <p:nvSpPr>
            <p:cNvPr id="49" name="TextBox 48"/>
            <p:cNvSpPr txBox="1"/>
            <p:nvPr/>
          </p:nvSpPr>
          <p:spPr>
            <a:xfrm>
              <a:off x="4932040" y="2996952"/>
              <a:ext cx="36670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Negative probabilities and undefined bad behaviour from here!</a:t>
              </a:r>
            </a:p>
          </p:txBody>
        </p:sp>
        <p:cxnSp>
          <p:nvCxnSpPr>
            <p:cNvPr id="51" name="Straight Arrow Connector 50"/>
            <p:cNvCxnSpPr>
              <a:endCxn id="53" idx="0"/>
            </p:cNvCxnSpPr>
            <p:nvPr/>
          </p:nvCxnSpPr>
          <p:spPr bwMode="auto">
            <a:xfrm flipH="1">
              <a:off x="5645590" y="4355173"/>
              <a:ext cx="150547" cy="180564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3" name="TextBox 52"/>
            <p:cNvSpPr txBox="1"/>
            <p:nvPr/>
          </p:nvSpPr>
          <p:spPr>
            <a:xfrm>
              <a:off x="5433032" y="6160817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</a:rPr>
                <a:t>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704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5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go wrong – adaptive solvers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24107" y="1412776"/>
            <a:ext cx="10905893" cy="4213324"/>
          </a:xfrm>
        </p:spPr>
        <p:txBody>
          <a:bodyPr/>
          <a:lstStyle/>
          <a:p>
            <a:r>
              <a:rPr lang="en-GB" dirty="0"/>
              <a:t>Solver puts in lots of steps when things are changing, not many when things are flat – ideal? Usually…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671" y="3046724"/>
            <a:ext cx="6573583" cy="3092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 bwMode="auto">
          <a:xfrm>
            <a:off x="2623675" y="6287084"/>
            <a:ext cx="69847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2776075" y="2830700"/>
            <a:ext cx="0" cy="36087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609559" y="2971032"/>
            <a:ext cx="9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Voltage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32388" y="6439484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</a:t>
            </a:r>
          </a:p>
        </p:txBody>
      </p:sp>
      <p:grpSp>
        <p:nvGrpSpPr>
          <p:cNvPr id="7168" name="Group 7167"/>
          <p:cNvGrpSpPr/>
          <p:nvPr/>
        </p:nvGrpSpPr>
        <p:grpSpPr>
          <a:xfrm>
            <a:off x="3109896" y="3129856"/>
            <a:ext cx="1316003" cy="676134"/>
            <a:chOff x="1608197" y="2792052"/>
            <a:chExt cx="1316003" cy="676134"/>
          </a:xfrm>
        </p:grpSpPr>
        <p:sp>
          <p:nvSpPr>
            <p:cNvPr id="32" name="Oval 31"/>
            <p:cNvSpPr/>
            <p:nvPr/>
          </p:nvSpPr>
          <p:spPr bwMode="auto">
            <a:xfrm>
              <a:off x="1608197" y="3022885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1628770" y="2792052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1715920" y="3160259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1796312" y="3022885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1940328" y="2950877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2177399" y="3032692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2627784" y="3232267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2780184" y="3324170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7169" name="Group 7168"/>
          <p:cNvGrpSpPr/>
          <p:nvPr/>
        </p:nvGrpSpPr>
        <p:grpSpPr>
          <a:xfrm>
            <a:off x="4437057" y="3825426"/>
            <a:ext cx="990815" cy="2275039"/>
            <a:chOff x="2935358" y="3487621"/>
            <a:chExt cx="990815" cy="2275039"/>
          </a:xfrm>
        </p:grpSpPr>
        <p:sp>
          <p:nvSpPr>
            <p:cNvPr id="40" name="Oval 39"/>
            <p:cNvSpPr/>
            <p:nvPr/>
          </p:nvSpPr>
          <p:spPr bwMode="auto">
            <a:xfrm>
              <a:off x="2935358" y="3487621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3159766" y="3819993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3303782" y="4219962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3500380" y="5301208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3547212" y="5494736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3619220" y="5575128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3782157" y="5618644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7171" name="Group 7170"/>
          <p:cNvGrpSpPr/>
          <p:nvPr/>
        </p:nvGrpSpPr>
        <p:grpSpPr>
          <a:xfrm>
            <a:off x="6865786" y="5963754"/>
            <a:ext cx="2448272" cy="175123"/>
            <a:chOff x="5364088" y="5625949"/>
            <a:chExt cx="2448272" cy="175123"/>
          </a:xfrm>
        </p:grpSpPr>
        <p:sp>
          <p:nvSpPr>
            <p:cNvPr id="47" name="Oval 46"/>
            <p:cNvSpPr/>
            <p:nvPr/>
          </p:nvSpPr>
          <p:spPr bwMode="auto">
            <a:xfrm>
              <a:off x="5364088" y="5625949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7668344" y="5657056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037887" y="4342868"/>
            <a:ext cx="232792" cy="1786088"/>
            <a:chOff x="1536189" y="4005064"/>
            <a:chExt cx="232792" cy="1786088"/>
          </a:xfrm>
        </p:grpSpPr>
        <p:sp>
          <p:nvSpPr>
            <p:cNvPr id="27" name="Oval 26"/>
            <p:cNvSpPr/>
            <p:nvPr/>
          </p:nvSpPr>
          <p:spPr bwMode="auto">
            <a:xfrm>
              <a:off x="1608197" y="5627245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616581" y="5229200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624965" y="4797152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1617829" y="4365104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1611941" y="4005064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1536189" y="5647136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69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go wrong – adaptive solvers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01805" y="1124744"/>
            <a:ext cx="11452302" cy="4501356"/>
          </a:xfrm>
        </p:spPr>
        <p:txBody>
          <a:bodyPr/>
          <a:lstStyle/>
          <a:p>
            <a:r>
              <a:rPr lang="en-GB" dirty="0"/>
              <a:t>Adaptive solver can miss a stimulus current application!</a:t>
            </a:r>
          </a:p>
          <a:p>
            <a:r>
              <a:rPr lang="en-GB" dirty="0"/>
              <a:t>Solution:</a:t>
            </a:r>
          </a:p>
          <a:p>
            <a:pPr lvl="1"/>
            <a:r>
              <a:rPr lang="en-GB" dirty="0"/>
              <a:t>stop and re-start solver at stimulus time OR </a:t>
            </a:r>
          </a:p>
          <a:p>
            <a:pPr lvl="1"/>
            <a:r>
              <a:rPr lang="en-GB" b="1" dirty="0"/>
              <a:t>define a maximum time step same length as stimulus current</a:t>
            </a:r>
            <a:r>
              <a:rPr lang="en-GB" dirty="0"/>
              <a:t>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090" y="3429000"/>
            <a:ext cx="6573583" cy="3092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 bwMode="auto">
          <a:xfrm>
            <a:off x="2802094" y="6669360"/>
            <a:ext cx="69847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2954494" y="3212976"/>
            <a:ext cx="0" cy="36087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787978" y="3353308"/>
            <a:ext cx="9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Voltage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210807" y="682176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</a:t>
            </a:r>
          </a:p>
        </p:txBody>
      </p:sp>
      <p:grpSp>
        <p:nvGrpSpPr>
          <p:cNvPr id="7168" name="Group 7167"/>
          <p:cNvGrpSpPr/>
          <p:nvPr/>
        </p:nvGrpSpPr>
        <p:grpSpPr>
          <a:xfrm>
            <a:off x="3288315" y="3512132"/>
            <a:ext cx="1316003" cy="676134"/>
            <a:chOff x="1608197" y="2792052"/>
            <a:chExt cx="1316003" cy="676134"/>
          </a:xfrm>
        </p:grpSpPr>
        <p:sp>
          <p:nvSpPr>
            <p:cNvPr id="32" name="Oval 31"/>
            <p:cNvSpPr/>
            <p:nvPr/>
          </p:nvSpPr>
          <p:spPr bwMode="auto">
            <a:xfrm>
              <a:off x="1608197" y="3022885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1628770" y="2792052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1715920" y="3160259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1796312" y="3022885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1940328" y="2950877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2177399" y="3032692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2627784" y="3232267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2780184" y="3324170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7169" name="Group 7168"/>
          <p:cNvGrpSpPr/>
          <p:nvPr/>
        </p:nvGrpSpPr>
        <p:grpSpPr>
          <a:xfrm>
            <a:off x="4615476" y="4207702"/>
            <a:ext cx="990815" cy="2275039"/>
            <a:chOff x="2935358" y="3487621"/>
            <a:chExt cx="990815" cy="2275039"/>
          </a:xfrm>
        </p:grpSpPr>
        <p:sp>
          <p:nvSpPr>
            <p:cNvPr id="40" name="Oval 39"/>
            <p:cNvSpPr/>
            <p:nvPr/>
          </p:nvSpPr>
          <p:spPr bwMode="auto">
            <a:xfrm>
              <a:off x="2935358" y="3487621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3159766" y="3819993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3303782" y="4219962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3500380" y="5301208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3547212" y="5494736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3619220" y="5575128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3782157" y="5618644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7171" name="Group 7170"/>
          <p:cNvGrpSpPr/>
          <p:nvPr/>
        </p:nvGrpSpPr>
        <p:grpSpPr>
          <a:xfrm>
            <a:off x="7044205" y="6346030"/>
            <a:ext cx="2448272" cy="175123"/>
            <a:chOff x="5364088" y="5625949"/>
            <a:chExt cx="2448272" cy="175123"/>
          </a:xfrm>
        </p:grpSpPr>
        <p:sp>
          <p:nvSpPr>
            <p:cNvPr id="47" name="Oval 46"/>
            <p:cNvSpPr/>
            <p:nvPr/>
          </p:nvSpPr>
          <p:spPr bwMode="auto">
            <a:xfrm>
              <a:off x="5364088" y="5625949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7668344" y="5657056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16306" y="4725144"/>
            <a:ext cx="232792" cy="1786088"/>
            <a:chOff x="1536189" y="4005064"/>
            <a:chExt cx="232792" cy="1786088"/>
          </a:xfrm>
        </p:grpSpPr>
        <p:sp>
          <p:nvSpPr>
            <p:cNvPr id="27" name="Oval 26"/>
            <p:cNvSpPr/>
            <p:nvPr/>
          </p:nvSpPr>
          <p:spPr bwMode="auto">
            <a:xfrm>
              <a:off x="1608197" y="5627245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616581" y="5229200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624965" y="4797152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1617829" y="4365104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1611941" y="4005064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1536189" y="5647136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2147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196334" y="3512133"/>
            <a:ext cx="1028209" cy="3157133"/>
            <a:chOff x="6516216" y="2792052"/>
            <a:chExt cx="1028209" cy="3157133"/>
          </a:xfrm>
        </p:grpSpPr>
        <p:grpSp>
          <p:nvGrpSpPr>
            <p:cNvPr id="19" name="Group 18"/>
            <p:cNvGrpSpPr/>
            <p:nvPr/>
          </p:nvGrpSpPr>
          <p:grpSpPr>
            <a:xfrm>
              <a:off x="6516216" y="2792052"/>
              <a:ext cx="1028209" cy="3157133"/>
              <a:chOff x="6516216" y="2792052"/>
              <a:chExt cx="1028209" cy="3157133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6516216" y="2792052"/>
                <a:ext cx="144016" cy="31571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>
                  <a:solidFill>
                    <a:srgbClr val="002147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6732240" y="4077072"/>
                <a:ext cx="812185" cy="360040"/>
                <a:chOff x="6732240" y="4077072"/>
                <a:chExt cx="812185" cy="360040"/>
              </a:xfrm>
            </p:grpSpPr>
            <p:cxnSp>
              <p:nvCxnSpPr>
                <p:cNvPr id="9" name="Elbow Connector 8"/>
                <p:cNvCxnSpPr/>
                <p:nvPr/>
              </p:nvCxnSpPr>
              <p:spPr bwMode="auto">
                <a:xfrm>
                  <a:off x="6968361" y="4077072"/>
                  <a:ext cx="576064" cy="360040"/>
                </a:xfrm>
                <a:prstGeom prst="bentConnector3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0" name="Elbow Connector 49"/>
                <p:cNvCxnSpPr/>
                <p:nvPr/>
              </p:nvCxnSpPr>
              <p:spPr bwMode="auto">
                <a:xfrm rot="10800000" flipV="1">
                  <a:off x="6732240" y="4077072"/>
                  <a:ext cx="472244" cy="360040"/>
                </a:xfrm>
                <a:prstGeom prst="bentConnector3">
                  <a:avLst>
                    <a:gd name="adj1" fmla="val 50000"/>
                  </a:avLst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cxnSp>
          <p:nvCxnSpPr>
            <p:cNvPr id="21" name="Straight Arrow Connector 20"/>
            <p:cNvCxnSpPr/>
            <p:nvPr/>
          </p:nvCxnSpPr>
          <p:spPr bwMode="auto">
            <a:xfrm flipH="1">
              <a:off x="6588224" y="4509120"/>
              <a:ext cx="504056" cy="10576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531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ttingham Powerpoint Template Nov 2024">
  <a:themeElements>
    <a:clrScheme name="Custom 9-Hyperlinkblue-CivicPurple">
      <a:dk1>
        <a:srgbClr val="10263B"/>
      </a:dk1>
      <a:lt1>
        <a:srgbClr val="FCFBF8"/>
      </a:lt1>
      <a:dk2>
        <a:srgbClr val="405161"/>
      </a:dk2>
      <a:lt2>
        <a:srgbClr val="F3F3F5"/>
      </a:lt2>
      <a:accent1>
        <a:srgbClr val="707D89"/>
      </a:accent1>
      <a:accent2>
        <a:srgbClr val="9FA8B1"/>
      </a:accent2>
      <a:accent3>
        <a:srgbClr val="005F36"/>
      </a:accent3>
      <a:accent4>
        <a:srgbClr val="92D400"/>
      </a:accent4>
      <a:accent5>
        <a:srgbClr val="37B3B0"/>
      </a:accent5>
      <a:accent6>
        <a:srgbClr val="009BC1"/>
      </a:accent6>
      <a:hlink>
        <a:srgbClr val="0061FF"/>
      </a:hlink>
      <a:folHlink>
        <a:srgbClr val="94579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Nottingham Powerpoint Template Nov 2024</Template>
  <TotalTime>5</TotalTime>
  <Words>237</Words>
  <Application>Microsoft Macintosh PowerPoint</Application>
  <PresentationFormat>Widescreen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Georgia</vt:lpstr>
      <vt:lpstr>Wingdings</vt:lpstr>
      <vt:lpstr>Nottingham Powerpoint Template Nov 2024</vt:lpstr>
      <vt:lpstr>How (the simplest) ODE solvers work</vt:lpstr>
      <vt:lpstr>What you need to know about numerical solution of differential equations</vt:lpstr>
      <vt:lpstr>What can go wrong – fixed time steps</vt:lpstr>
      <vt:lpstr>What can go wrong – adaptive solvers</vt:lpstr>
      <vt:lpstr>What can go wrong – adaptive solvers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Gary Mirams (staff)</dc:creator>
  <cp:lastModifiedBy>Gary Mirams (staff)</cp:lastModifiedBy>
  <cp:revision>1</cp:revision>
  <dcterms:created xsi:type="dcterms:W3CDTF">2025-10-07T12:47:06Z</dcterms:created>
  <dcterms:modified xsi:type="dcterms:W3CDTF">2025-10-07T12:52:18Z</dcterms:modified>
</cp:coreProperties>
</file>